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2"/>
    <a:srgbClr val="88BD45"/>
    <a:srgbClr val="777874"/>
    <a:srgbClr val="E7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9\02%20Feb\Outlook%20text\February%20chart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9\02%20Feb\Outlook%20text\February%20charts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hlmc.com\shared\he22p2v1\OCE\Outlook\2019\02%20Feb\Outlook%20text\February%20charts%20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9\02%20Feb\Outlook%20text\February%20charts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Mac Primary Mortgage</a:t>
            </a:r>
            <a:r>
              <a:rPr lang="en-US" sz="18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Survey</a:t>
            </a:r>
            <a:r>
              <a:rPr lang="en-US" sz="1800" b="1" i="0" u="none" strike="noStrike" baseline="0">
                <a:solidFill>
                  <a:srgbClr val="7778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800" b="1" baseline="0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3923819867344146E-3"/>
          <c:y val="1.7094017094017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'Exhibit 2 - PMMS'!$B$1</c:f>
              <c:strCache>
                <c:ptCount val="1"/>
                <c:pt idx="0">
                  <c:v>30-Yr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2 - PMMS'!$A$2:$A$37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2 - PMMS'!$B$2:$B$37</c:f>
              <c:numCache>
                <c:formatCode>0.00</c:formatCode>
                <c:ptCount val="36"/>
                <c:pt idx="0">
                  <c:v>3.92</c:v>
                </c:pt>
                <c:pt idx="1">
                  <c:v>3.79</c:v>
                </c:pt>
                <c:pt idx="2">
                  <c:v>3.55</c:v>
                </c:pt>
                <c:pt idx="3">
                  <c:v>3.36</c:v>
                </c:pt>
                <c:pt idx="4">
                  <c:v>3.5</c:v>
                </c:pt>
                <c:pt idx="5">
                  <c:v>3.67</c:v>
                </c:pt>
                <c:pt idx="6">
                  <c:v>4.4400000000000004</c:v>
                </c:pt>
                <c:pt idx="7">
                  <c:v>4.29</c:v>
                </c:pt>
                <c:pt idx="8">
                  <c:v>4.3600000000000003</c:v>
                </c:pt>
                <c:pt idx="9">
                  <c:v>4.2300000000000004</c:v>
                </c:pt>
                <c:pt idx="10">
                  <c:v>4.1399999999999997</c:v>
                </c:pt>
                <c:pt idx="11">
                  <c:v>3.97</c:v>
                </c:pt>
                <c:pt idx="12">
                  <c:v>3.73</c:v>
                </c:pt>
                <c:pt idx="13">
                  <c:v>3.82</c:v>
                </c:pt>
                <c:pt idx="14">
                  <c:v>3.95</c:v>
                </c:pt>
                <c:pt idx="15">
                  <c:v>3.9</c:v>
                </c:pt>
                <c:pt idx="16">
                  <c:v>3.74</c:v>
                </c:pt>
                <c:pt idx="17">
                  <c:v>3.59</c:v>
                </c:pt>
                <c:pt idx="18">
                  <c:v>3.45</c:v>
                </c:pt>
                <c:pt idx="19">
                  <c:v>3.84</c:v>
                </c:pt>
                <c:pt idx="20">
                  <c:v>4.17</c:v>
                </c:pt>
                <c:pt idx="21">
                  <c:v>3.98</c:v>
                </c:pt>
                <c:pt idx="22">
                  <c:v>3.88</c:v>
                </c:pt>
                <c:pt idx="23">
                  <c:v>3.92</c:v>
                </c:pt>
                <c:pt idx="24">
                  <c:v>4.3</c:v>
                </c:pt>
                <c:pt idx="25">
                  <c:v>4.54</c:v>
                </c:pt>
                <c:pt idx="26">
                  <c:v>4.57</c:v>
                </c:pt>
                <c:pt idx="2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B4-4DDE-A3A2-50219A441519}"/>
            </c:ext>
          </c:extLst>
        </c:ser>
        <c:ser>
          <c:idx val="1"/>
          <c:order val="1"/>
          <c:tx>
            <c:strRef>
              <c:f>'Exhibit 2 - PMMS'!$C$1</c:f>
              <c:strCache>
                <c:ptCount val="1"/>
                <c:pt idx="0">
                  <c:v>30-Yr Fcst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'Exhibit 2 - PMMS'!$A$2:$A$37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2 - PMMS'!$C$2:$C$37</c:f>
              <c:numCache>
                <c:formatCode>General</c:formatCode>
                <c:ptCount val="36"/>
                <c:pt idx="27" formatCode="0.00">
                  <c:v>4.8</c:v>
                </c:pt>
                <c:pt idx="28" formatCode="0.00">
                  <c:v>4.5</c:v>
                </c:pt>
                <c:pt idx="29" formatCode="0.00">
                  <c:v>4.5999999999999996</c:v>
                </c:pt>
                <c:pt idx="30" formatCode="0.00">
                  <c:v>4.7</c:v>
                </c:pt>
                <c:pt idx="31" formatCode="0.00">
                  <c:v>4.7</c:v>
                </c:pt>
                <c:pt idx="32" formatCode="0.00">
                  <c:v>4.7682599999999997</c:v>
                </c:pt>
                <c:pt idx="33" formatCode="0.00">
                  <c:v>4.8534300000000004</c:v>
                </c:pt>
                <c:pt idx="34" formatCode="0.00">
                  <c:v>4.8550700000000004</c:v>
                </c:pt>
                <c:pt idx="35" formatCode="0.00">
                  <c:v>4.9591700000000003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B4-4DDE-A3A2-50219A441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635960"/>
        <c:axId val="811635632"/>
      </c:lineChart>
      <c:catAx>
        <c:axId val="81163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635632"/>
        <c:crosses val="autoZero"/>
        <c:auto val="1"/>
        <c:lblAlgn val="ctr"/>
        <c:lblOffset val="100"/>
        <c:noMultiLvlLbl val="0"/>
      </c:catAx>
      <c:valAx>
        <c:axId val="811635632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63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Sales</a:t>
            </a:r>
            <a:r>
              <a:rPr lang="en-US" sz="18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(Existing + New)</a:t>
            </a:r>
            <a:endParaRPr lang="en-US" sz="1800" b="1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9.9688344411491842E-3"/>
          <c:y val="2.0512820512820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'Exhibit 3- home sales'!$B$1</c:f>
              <c:strCache>
                <c:ptCount val="1"/>
                <c:pt idx="0">
                  <c:v>Home Sales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3- home sales'!$A$2:$A$37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3- home sales'!$B$2:$B$37</c:f>
              <c:numCache>
                <c:formatCode>0.00</c:formatCode>
                <c:ptCount val="36"/>
                <c:pt idx="0">
                  <c:v>4.8783400000000006</c:v>
                </c:pt>
                <c:pt idx="1">
                  <c:v>4.9146599999999996</c:v>
                </c:pt>
                <c:pt idx="2">
                  <c:v>5.0430000000000001</c:v>
                </c:pt>
                <c:pt idx="3">
                  <c:v>5.2629999999999999</c:v>
                </c:pt>
                <c:pt idx="4">
                  <c:v>5.4823399999999998</c:v>
                </c:pt>
                <c:pt idx="5">
                  <c:v>5.55966</c:v>
                </c:pt>
                <c:pt idx="6">
                  <c:v>5.6096599999999999</c:v>
                </c:pt>
                <c:pt idx="7">
                  <c:v>5.3810000000000002</c:v>
                </c:pt>
                <c:pt idx="8">
                  <c:v>5.1609999999999996</c:v>
                </c:pt>
                <c:pt idx="9">
                  <c:v>5.306</c:v>
                </c:pt>
                <c:pt idx="10">
                  <c:v>5.4343300000000001</c:v>
                </c:pt>
                <c:pt idx="11">
                  <c:v>5.5513300000000001</c:v>
                </c:pt>
                <c:pt idx="12">
                  <c:v>5.60433</c:v>
                </c:pt>
                <c:pt idx="13">
                  <c:v>5.7536700000000005</c:v>
                </c:pt>
                <c:pt idx="14">
                  <c:v>5.8929999999999998</c:v>
                </c:pt>
                <c:pt idx="15">
                  <c:v>5.6713399999999998</c:v>
                </c:pt>
                <c:pt idx="16">
                  <c:v>5.8713299999999995</c:v>
                </c:pt>
                <c:pt idx="17">
                  <c:v>6.0313299999999996</c:v>
                </c:pt>
                <c:pt idx="18">
                  <c:v>5.9933300000000003</c:v>
                </c:pt>
                <c:pt idx="19">
                  <c:v>6.109</c:v>
                </c:pt>
                <c:pt idx="20">
                  <c:v>6.22</c:v>
                </c:pt>
                <c:pt idx="21">
                  <c:v>6.15</c:v>
                </c:pt>
                <c:pt idx="22">
                  <c:v>5.99</c:v>
                </c:pt>
                <c:pt idx="23">
                  <c:v>6.25</c:v>
                </c:pt>
                <c:pt idx="24">
                  <c:v>6.1629999999999994</c:v>
                </c:pt>
                <c:pt idx="25">
                  <c:v>6.0460000000000003</c:v>
                </c:pt>
                <c:pt idx="26">
                  <c:v>5.8709999999999996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B2-4CDC-9F2F-C1A1A0C99FFE}"/>
            </c:ext>
          </c:extLst>
        </c:ser>
        <c:ser>
          <c:idx val="1"/>
          <c:order val="1"/>
          <c:tx>
            <c:strRef>
              <c:f>'Exhibit 3- home sales'!$C$1</c:f>
              <c:strCache>
                <c:ptCount val="1"/>
                <c:pt idx="0">
                  <c:v>Home Sales Forecast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'Exhibit 3- home sales'!$A$2:$A$37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3- home sales'!$C$2:$C$37</c:f>
              <c:numCache>
                <c:formatCode>0.00</c:formatCode>
                <c:ptCount val="36"/>
                <c:pt idx="26">
                  <c:v>5.8709999999999996</c:v>
                </c:pt>
                <c:pt idx="27">
                  <c:v>5.79</c:v>
                </c:pt>
                <c:pt idx="28">
                  <c:v>5.9705057585090442</c:v>
                </c:pt>
                <c:pt idx="29">
                  <c:v>6.0900137301459942</c:v>
                </c:pt>
                <c:pt idx="30">
                  <c:v>6.1534283712869753</c:v>
                </c:pt>
                <c:pt idx="31">
                  <c:v>6.1812768330267724</c:v>
                </c:pt>
                <c:pt idx="32">
                  <c:v>6.1530722684230907</c:v>
                </c:pt>
                <c:pt idx="33">
                  <c:v>6.1258945277402512</c:v>
                </c:pt>
                <c:pt idx="34">
                  <c:v>6.0542614082261244</c:v>
                </c:pt>
                <c:pt idx="35">
                  <c:v>6.1350785022198737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B2-4CDC-9F2F-C1A1A0C99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252912"/>
        <c:axId val="813242416"/>
      </c:lineChart>
      <c:catAx>
        <c:axId val="81325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242416"/>
        <c:crosses val="autoZero"/>
        <c:auto val="1"/>
        <c:lblAlgn val="ctr"/>
        <c:lblOffset val="100"/>
        <c:noMultiLvlLbl val="0"/>
      </c:catAx>
      <c:valAx>
        <c:axId val="81324241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25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7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</a:t>
            </a:r>
            <a:r>
              <a:rPr lang="en-US" sz="17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 Change in Freddie Mac House Price Index</a:t>
            </a:r>
            <a:endParaRPr lang="en-US" sz="1700" b="1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0605305161227607E-2"/>
          <c:y val="1.22605363984674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'Exhibit 4 - HPA'!$B$1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'Exhibit 4 - HPA'!$A$2:$A$37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4 - HPA'!$B$2:$B$37</c:f>
              <c:numCache>
                <c:formatCode>_(* #,##0.0_);_(* \(#,##0.0\);_(* "-"??_);_(@_)</c:formatCode>
                <c:ptCount val="36"/>
                <c:pt idx="0">
                  <c:v>0.53184109914603506</c:v>
                </c:pt>
                <c:pt idx="1">
                  <c:v>1.7048815077421509</c:v>
                </c:pt>
                <c:pt idx="2">
                  <c:v>1.8016800213415785</c:v>
                </c:pt>
                <c:pt idx="3">
                  <c:v>2.2155999887871758</c:v>
                </c:pt>
                <c:pt idx="4">
                  <c:v>2.8739361528237639</c:v>
                </c:pt>
                <c:pt idx="5">
                  <c:v>2.9826744728467913</c:v>
                </c:pt>
                <c:pt idx="6">
                  <c:v>2.4234376590913653</c:v>
                </c:pt>
                <c:pt idx="7">
                  <c:v>1.3887574727693863</c:v>
                </c:pt>
                <c:pt idx="8">
                  <c:v>1.4837002838145708</c:v>
                </c:pt>
                <c:pt idx="9">
                  <c:v>0.85713823143136469</c:v>
                </c:pt>
                <c:pt idx="10">
                  <c:v>1.0813711778527857</c:v>
                </c:pt>
                <c:pt idx="11">
                  <c:v>1.4202993548539933</c:v>
                </c:pt>
                <c:pt idx="12">
                  <c:v>1.4339596622971795</c:v>
                </c:pt>
                <c:pt idx="13">
                  <c:v>1.4599460235844575</c:v>
                </c:pt>
                <c:pt idx="14">
                  <c:v>1.5074992419422673</c:v>
                </c:pt>
                <c:pt idx="15">
                  <c:v>1.6206823589921981</c:v>
                </c:pt>
                <c:pt idx="16">
                  <c:v>1.5277468582361342</c:v>
                </c:pt>
                <c:pt idx="17">
                  <c:v>1.4690784003315027</c:v>
                </c:pt>
                <c:pt idx="18">
                  <c:v>1.6023435776004291</c:v>
                </c:pt>
                <c:pt idx="19">
                  <c:v>1.6705972732275143</c:v>
                </c:pt>
                <c:pt idx="20">
                  <c:v>1.8064604507676219</c:v>
                </c:pt>
                <c:pt idx="21">
                  <c:v>1.7055135265606098</c:v>
                </c:pt>
                <c:pt idx="22">
                  <c:v>1.7000886897650558</c:v>
                </c:pt>
                <c:pt idx="23">
                  <c:v>1.8991550752720501</c:v>
                </c:pt>
                <c:pt idx="24">
                  <c:v>2.0016994792910081</c:v>
                </c:pt>
                <c:pt idx="25">
                  <c:v>0.96665471720474017</c:v>
                </c:pt>
                <c:pt idx="26">
                  <c:v>0.99411031968783536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23-4231-9735-59BCFB382180}"/>
            </c:ext>
          </c:extLst>
        </c:ser>
        <c:ser>
          <c:idx val="3"/>
          <c:order val="1"/>
          <c:tx>
            <c:strRef>
              <c:f>'Exhibit 4 - HPA'!$C$1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>
              <a:solidFill>
                <a:srgbClr val="00B0F0"/>
              </a:solidFill>
              <a:prstDash val="dash"/>
            </a:ln>
          </c:spPr>
          <c:marker>
            <c:symbol val="none"/>
          </c:marker>
          <c:cat>
            <c:strRef>
              <c:f>'Exhibit 4 - HPA'!$A$2:$A$37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4 - HPA'!$C$2:$C$37</c:f>
              <c:numCache>
                <c:formatCode>General</c:formatCode>
                <c:ptCount val="36"/>
                <c:pt idx="26" formatCode="_(* #,##0.0_);_(* \(#,##0.0\);_(* &quot;-&quot;??_);_(@_)">
                  <c:v>0.99411031968783536</c:v>
                </c:pt>
                <c:pt idx="27" formatCode="_(* #,##0.0_);_(* \(#,##0.0\);_(* &quot;-&quot;??_);_(@_)">
                  <c:v>0.69283699762434647</c:v>
                </c:pt>
                <c:pt idx="28" formatCode="_(* #,##0.0_);_(* \(#,##0.0\);_(* &quot;-&quot;??_);_(@_)">
                  <c:v>1.0096072288372504</c:v>
                </c:pt>
                <c:pt idx="29" formatCode="_(* #,##0.0_);_(* \(#,##0.0\);_(* &quot;-&quot;??_);_(@_)">
                  <c:v>1.0096072288259927</c:v>
                </c:pt>
                <c:pt idx="30" formatCode="_(* #,##0.0_);_(* \(#,##0.0\);_(* &quot;-&quot;??_);_(@_)">
                  <c:v>1.0096072288138691</c:v>
                </c:pt>
                <c:pt idx="31" formatCode="_(* #,##0.0_);_(* \(#,##0.0\);_(* &quot;-&quot;??_);_(@_)">
                  <c:v>1.0096072288009239</c:v>
                </c:pt>
                <c:pt idx="32" formatCode="_(* #,##0.0_);_(* \(#,##0.0\);_(* &quot;-&quot;??_);_(@_)">
                  <c:v>0.78181161452985926</c:v>
                </c:pt>
                <c:pt idx="33" formatCode="_(* #,##0.0_);_(* \(#,##0.0\);_(* &quot;-&quot;??_);_(@_)">
                  <c:v>0.66810652553006555</c:v>
                </c:pt>
                <c:pt idx="34" formatCode="_(* #,##0.0_);_(* \(#,##0.0\);_(* &quot;-&quot;??_);_(@_)">
                  <c:v>0.66810652546178684</c:v>
                </c:pt>
                <c:pt idx="35" formatCode="_(* #,##0.0_);_(* \(#,##0.0\);_(* &quot;-&quot;??_);_(@_)">
                  <c:v>0.66810652542990123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23-4231-9735-59BCFB382180}"/>
            </c:ext>
          </c:extLst>
        </c:ser>
        <c:ser>
          <c:idx val="0"/>
          <c:order val="2"/>
          <c:tx>
            <c:strRef>
              <c:f>'Exhibit 4 - HPA'!$B$1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4 - HPA'!$A$2:$A$37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4 - HPA'!$B$2:$B$37</c:f>
              <c:numCache>
                <c:formatCode>_(* #,##0.0_);_(* \(#,##0.0\);_(* "-"??_);_(@_)</c:formatCode>
                <c:ptCount val="36"/>
                <c:pt idx="0">
                  <c:v>0.53184109914603506</c:v>
                </c:pt>
                <c:pt idx="1">
                  <c:v>1.7048815077421509</c:v>
                </c:pt>
                <c:pt idx="2">
                  <c:v>1.8016800213415785</c:v>
                </c:pt>
                <c:pt idx="3">
                  <c:v>2.2155999887871758</c:v>
                </c:pt>
                <c:pt idx="4">
                  <c:v>2.8739361528237639</c:v>
                </c:pt>
                <c:pt idx="5">
                  <c:v>2.9826744728467913</c:v>
                </c:pt>
                <c:pt idx="6">
                  <c:v>2.4234376590913653</c:v>
                </c:pt>
                <c:pt idx="7">
                  <c:v>1.3887574727693863</c:v>
                </c:pt>
                <c:pt idx="8">
                  <c:v>1.4837002838145708</c:v>
                </c:pt>
                <c:pt idx="9">
                  <c:v>0.85713823143136469</c:v>
                </c:pt>
                <c:pt idx="10">
                  <c:v>1.0813711778527857</c:v>
                </c:pt>
                <c:pt idx="11">
                  <c:v>1.4202993548539933</c:v>
                </c:pt>
                <c:pt idx="12">
                  <c:v>1.4339596622971795</c:v>
                </c:pt>
                <c:pt idx="13">
                  <c:v>1.4599460235844575</c:v>
                </c:pt>
                <c:pt idx="14">
                  <c:v>1.5074992419422673</c:v>
                </c:pt>
                <c:pt idx="15">
                  <c:v>1.6206823589921981</c:v>
                </c:pt>
                <c:pt idx="16">
                  <c:v>1.5277468582361342</c:v>
                </c:pt>
                <c:pt idx="17">
                  <c:v>1.4690784003315027</c:v>
                </c:pt>
                <c:pt idx="18">
                  <c:v>1.6023435776004291</c:v>
                </c:pt>
                <c:pt idx="19">
                  <c:v>1.6705972732275143</c:v>
                </c:pt>
                <c:pt idx="20">
                  <c:v>1.8064604507676219</c:v>
                </c:pt>
                <c:pt idx="21">
                  <c:v>1.7055135265606098</c:v>
                </c:pt>
                <c:pt idx="22">
                  <c:v>1.7000886897650558</c:v>
                </c:pt>
                <c:pt idx="23">
                  <c:v>1.8991550752720501</c:v>
                </c:pt>
                <c:pt idx="24">
                  <c:v>2.0016994792910081</c:v>
                </c:pt>
                <c:pt idx="25">
                  <c:v>0.96665471720474017</c:v>
                </c:pt>
                <c:pt idx="26">
                  <c:v>0.99411031968783536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23-4231-9735-59BCFB382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0688608"/>
        <c:axId val="810668272"/>
      </c:lineChart>
      <c:catAx>
        <c:axId val="81068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0668272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81066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0688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7778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Annual single-family</a:t>
            </a:r>
            <a:r>
              <a:rPr lang="en-US" sz="1800" b="1" baseline="0"/>
              <a:t> mortgage originations ($Trillions)</a:t>
            </a:r>
            <a:endParaRPr lang="en-US" sz="1800" b="1"/>
          </a:p>
        </c:rich>
      </c:tx>
      <c:layout>
        <c:manualLayout>
          <c:xMode val="edge"/>
          <c:yMode val="edge"/>
          <c:x val="1.1488596169260928E-3"/>
          <c:y val="1.1081966385549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77787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4694031899543318E-2"/>
          <c:w val="0.99549041767017699"/>
          <c:h val="0.79053494096135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'Exhibit 5- Originations'!$Z$1</c:f>
              <c:strCache>
                <c:ptCount val="1"/>
                <c:pt idx="0">
                  <c:v>Purchase</c:v>
                </c:pt>
              </c:strCache>
            </c:strRef>
          </c:tx>
          <c:spPr>
            <a:solidFill>
              <a:srgbClr val="88BD45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pct70">
                <a:fgClr>
                  <a:srgbClr val="88BD4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33-477D-827A-E9993A493706}"/>
              </c:ext>
            </c:extLst>
          </c:dPt>
          <c:dPt>
            <c:idx val="7"/>
            <c:invertIfNegative val="0"/>
            <c:bubble3D val="0"/>
            <c:spPr>
              <a:pattFill prst="pct70">
                <a:fgClr>
                  <a:srgbClr val="88BD4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33-477D-827A-E9993A493706}"/>
              </c:ext>
            </c:extLst>
          </c:dPt>
          <c:dPt>
            <c:idx val="8"/>
            <c:invertIfNegative val="0"/>
            <c:bubble3D val="0"/>
            <c:spPr>
              <a:pattFill prst="pct70">
                <a:fgClr>
                  <a:srgbClr val="88BD4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33-477D-827A-E9993A4937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  <c:pt idx="8">
                  <c:v>2020F</c:v>
                </c:pt>
              </c:strCache>
            </c:strRef>
          </c:cat>
          <c:val>
            <c:numRef>
              <c:f>'Exhibit 5- Originations'!$Z$2:$Z$10</c:f>
              <c:numCache>
                <c:formatCode>0.0</c:formatCode>
                <c:ptCount val="9"/>
                <c:pt idx="0">
                  <c:v>0.58267999999999998</c:v>
                </c:pt>
                <c:pt idx="1">
                  <c:v>0.752</c:v>
                </c:pt>
                <c:pt idx="2">
                  <c:v>0.78599999999999992</c:v>
                </c:pt>
                <c:pt idx="3">
                  <c:v>0.89888000000000012</c:v>
                </c:pt>
                <c:pt idx="4">
                  <c:v>1.0470299999999999</c:v>
                </c:pt>
                <c:pt idx="5">
                  <c:v>1.1470612064194807</c:v>
                </c:pt>
                <c:pt idx="6">
                  <c:v>1.1522000000000001</c:v>
                </c:pt>
                <c:pt idx="7">
                  <c:v>1.2329700000000001</c:v>
                </c:pt>
                <c:pt idx="8">
                  <c:v>1.2767999999999999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33-477D-827A-E9993A493706}"/>
            </c:ext>
          </c:extLst>
        </c:ser>
        <c:ser>
          <c:idx val="1"/>
          <c:order val="1"/>
          <c:tx>
            <c:strRef>
              <c:f>'Exhibit 5- Originations'!$AA$1</c:f>
              <c:strCache>
                <c:ptCount val="1"/>
                <c:pt idx="0">
                  <c:v>Refi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pct7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433-477D-827A-E9993A493706}"/>
              </c:ext>
            </c:extLst>
          </c:dPt>
          <c:dPt>
            <c:idx val="7"/>
            <c:invertIfNegative val="0"/>
            <c:bubble3D val="0"/>
            <c:spPr>
              <a:pattFill prst="pct7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433-477D-827A-E9993A493706}"/>
              </c:ext>
            </c:extLst>
          </c:dPt>
          <c:dPt>
            <c:idx val="8"/>
            <c:invertIfNegative val="0"/>
            <c:bubble3D val="0"/>
            <c:spPr>
              <a:pattFill prst="pct7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433-477D-827A-E9993A4937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  <c:pt idx="8">
                  <c:v>2020F</c:v>
                </c:pt>
              </c:strCache>
            </c:strRef>
          </c:cat>
          <c:val>
            <c:numRef>
              <c:f>'Exhibit 5- Originations'!$AA$2:$AA$10</c:f>
              <c:numCache>
                <c:formatCode>0.0</c:formatCode>
                <c:ptCount val="9"/>
                <c:pt idx="0">
                  <c:v>1.4983199999999999</c:v>
                </c:pt>
                <c:pt idx="1">
                  <c:v>1.1279999999999999</c:v>
                </c:pt>
                <c:pt idx="2">
                  <c:v>0.52400000000000002</c:v>
                </c:pt>
                <c:pt idx="3">
                  <c:v>0.79711999999999994</c:v>
                </c:pt>
                <c:pt idx="4">
                  <c:v>1.00597</c:v>
                </c:pt>
                <c:pt idx="5">
                  <c:v>0.66293879358051944</c:v>
                </c:pt>
                <c:pt idx="6">
                  <c:v>0.49379999999999996</c:v>
                </c:pt>
                <c:pt idx="7">
                  <c:v>0.4560300000000001</c:v>
                </c:pt>
                <c:pt idx="8">
                  <c:v>0.40320000000000006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433-477D-827A-E9993A493706}"/>
            </c:ext>
          </c:extLst>
        </c:ser>
        <c:ser>
          <c:idx val="2"/>
          <c:order val="2"/>
          <c:tx>
            <c:strRef>
              <c:f>'Exhibit 5- Originations'!$AB$1</c:f>
              <c:strCache>
                <c:ptCount val="1"/>
                <c:pt idx="0">
                  <c:v>Total2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2626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>
                        <a:solidFill>
                          <a:srgbClr val="262626"/>
                        </a:solidFill>
                      </a:rPr>
                      <a:t>2.1T</a:t>
                    </a:r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26262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33-477D-827A-E9993A4937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08237A-CE96-467C-8AF6-80A1B86D74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433-477D-827A-E9993A4937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C41CF7F-2945-42E5-A38B-401581827B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433-477D-827A-E9993A4937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4BEAC8B-A5EC-4279-8A29-D2F03A7F92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433-477D-827A-E9993A49370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5C30283-53EB-4037-9D0D-A584F220E1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433-477D-827A-E9993A49370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12EFBF1-1140-44EE-9F51-A33DE8AAF3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433-477D-827A-E9993A49370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9751848-C4EA-4EF3-8A0C-D375335FA0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433-477D-827A-E9993A49370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51C4894-EDAD-4AE5-B450-19593296D2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433-477D-827A-E9993A49370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2B31209-BC86-40FA-A19F-8CEE580833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433-477D-827A-E9993A49370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26262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  <c:pt idx="8">
                  <c:v>2020F</c:v>
                </c:pt>
              </c:strCache>
            </c:strRef>
          </c:cat>
          <c:val>
            <c:numRef>
              <c:f>'Exhibit 5- Originations'!$AB$2:$AB$10</c:f>
              <c:numCache>
                <c:formatCode>@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'Exhibit 5- Originations'!$AB$2:$AB$10</c15:f>
                <c15:dlblRangeCache>
                  <c:ptCount val="9"/>
                  <c:pt idx="0">
                    <c:v>2.1T</c:v>
                  </c:pt>
                  <c:pt idx="1">
                    <c:v>1.9T</c:v>
                  </c:pt>
                  <c:pt idx="2">
                    <c:v>1.3T</c:v>
                  </c:pt>
                  <c:pt idx="3">
                    <c:v>1.8T</c:v>
                  </c:pt>
                  <c:pt idx="4">
                    <c:v>2.1T</c:v>
                  </c:pt>
                  <c:pt idx="5">
                    <c:v>1.8T</c:v>
                  </c:pt>
                  <c:pt idx="6">
                    <c:v>1.6T</c:v>
                  </c:pt>
                  <c:pt idx="7">
                    <c:v>1.7T</c:v>
                  </c:pt>
                  <c:pt idx="8">
                    <c:v>1.7T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9433-477D-827A-E9993A4937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00219784"/>
        <c:axId val="400207648"/>
      </c:barChart>
      <c:catAx>
        <c:axId val="40021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778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0207648"/>
        <c:crosses val="autoZero"/>
        <c:auto val="1"/>
        <c:lblAlgn val="ctr"/>
        <c:lblOffset val="100"/>
        <c:noMultiLvlLbl val="0"/>
      </c:catAx>
      <c:valAx>
        <c:axId val="4002076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0021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77787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38343" y="4227536"/>
            <a:ext cx="5589697" cy="80423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0" kern="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359" y="5334728"/>
            <a:ext cx="5589696" cy="35804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1200"/>
              </a:spcBef>
              <a:buNone/>
              <a:defRPr sz="1400" baseline="0"/>
            </a:lvl1pPr>
          </a:lstStyle>
          <a:p>
            <a:pPr algn="r">
              <a:spcBef>
                <a:spcPts val="1200"/>
              </a:spcBef>
            </a:pPr>
            <a:r>
              <a:rPr lang="en-US" sz="1800" b="0" kern="0" dirty="0"/>
              <a:t>Presenter’s Name (if needed)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150118" y="5715004"/>
            <a:ext cx="5577920" cy="297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Day, Month, Year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1" y="371274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 userDrawn="1"/>
        </p:nvSpPr>
        <p:spPr>
          <a:xfrm>
            <a:off x="457201" y="371274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Low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809152"/>
            <a:ext cx="5638800" cy="817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900"/>
              </a:spcBef>
              <a:buFont typeface="Wingdings" pitchFamily="2" charset="2"/>
              <a:buNone/>
              <a:defRPr sz="2200" baseline="0"/>
            </a:lvl1pPr>
          </a:lstStyle>
          <a:p>
            <a:pPr lvl="0"/>
            <a:r>
              <a:rPr lang="en-US" noProof="0" dirty="0"/>
              <a:t>Master subtitle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" y="5016407"/>
            <a:ext cx="739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2012731"/>
            <a:ext cx="7772400" cy="1602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0" kern="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11764"/>
            <a:ext cx="5638800" cy="439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r>
              <a:rPr lang="en-US" sz="2000" b="0" kern="0" dirty="0"/>
              <a:t>Presenter’s Name (if needed)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5658"/>
            <a:ext cx="5638800" cy="439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pPr lvl="0">
              <a:spcBef>
                <a:spcPts val="1200"/>
              </a:spcBef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Day, Month, Year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" y="5016407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6C83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6"/>
          <p:cNvSpPr txBox="1">
            <a:spLocks/>
          </p:cNvSpPr>
          <p:nvPr/>
        </p:nvSpPr>
        <p:spPr>
          <a:xfrm>
            <a:off x="457201" y="4700345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0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09152"/>
            <a:ext cx="5638800" cy="817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900"/>
              </a:spcBef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012731"/>
            <a:ext cx="7772400" cy="1602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0" kern="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Click to edit Divider title style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361802" y="6552596"/>
            <a:ext cx="324998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61680082-35D5-4A8A-A519-7B9EE47F489D}" type="slidenum">
              <a:rPr lang="en-US" sz="8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1179513"/>
            <a:ext cx="8229600" cy="5111750"/>
          </a:xfrm>
        </p:spPr>
        <p:txBody>
          <a:bodyPr>
            <a:noAutofit/>
          </a:bodyPr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8382001" y="6557619"/>
            <a:ext cx="304801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E04718E1-3EAF-4C3A-8757-5432494C808F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5"/>
            <a:ext cx="3993614" cy="510063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5"/>
            <a:ext cx="4004727" cy="510063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18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7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7"/>
            <a:ext cx="4004727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693189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7"/>
          </p:nvPr>
        </p:nvSpPr>
        <p:spPr>
          <a:xfrm>
            <a:off x="457201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1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7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4"/>
            <a:ext cx="4004727" cy="52974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693189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40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A76D81E-EB4F-4BE9-90D0-C9F0CD01F2D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0F94419-D309-482E-80CB-DAB09BB7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C0E-4FEB-4F79-8542-4CB3FDAF4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151B-CAD4-4E68-B669-D8DC8EEE8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5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79514"/>
            <a:ext cx="8229600" cy="5100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2"/>
          <p:cNvSpPr>
            <a:spLocks noGrp="1"/>
          </p:cNvSpPr>
          <p:nvPr>
            <p:ph type="title"/>
          </p:nvPr>
        </p:nvSpPr>
        <p:spPr>
          <a:xfrm>
            <a:off x="457200" y="-784"/>
            <a:ext cx="6172200" cy="9913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9"/>
          <p:cNvSpPr txBox="1">
            <a:spLocks/>
          </p:cNvSpPr>
          <p:nvPr/>
        </p:nvSpPr>
        <p:spPr>
          <a:xfrm>
            <a:off x="6912669" y="6549838"/>
            <a:ext cx="1388125" cy="292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©  Freddie Mac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333462" y="6561825"/>
            <a:ext cx="2922104" cy="28373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buNone/>
            </a:pPr>
            <a:r>
              <a:rPr lang="en-US" sz="800" b="1" cap="all" spc="100" baseline="0" dirty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7" name="Footer Placeholder 9"/>
          <p:cNvSpPr txBox="1">
            <a:spLocks/>
          </p:cNvSpPr>
          <p:nvPr/>
        </p:nvSpPr>
        <p:spPr>
          <a:xfrm>
            <a:off x="457201" y="6561773"/>
            <a:ext cx="4084982" cy="292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aseline="0" dirty="0">
                <a:solidFill>
                  <a:schemeClr val="bg1">
                    <a:lumMod val="50000"/>
                  </a:schemeClr>
                </a:solidFill>
              </a:rPr>
              <a:t>Economic and Housing Research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1543012" algn="l"/>
        </a:tabLst>
        <a:defRPr sz="2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1769" indent="-231769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461951" indent="-230182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Char char="»"/>
        <a:defRPr sz="1200">
          <a:solidFill>
            <a:schemeClr val="tx1"/>
          </a:solidFill>
          <a:latin typeface="+mn-lt"/>
        </a:defRPr>
      </a:lvl2pPr>
      <a:lvl3pPr marL="682608" indent="-220657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Char char="–"/>
        <a:defRPr sz="1100">
          <a:solidFill>
            <a:schemeClr val="tx1"/>
          </a:solidFill>
          <a:latin typeface="+mn-lt"/>
        </a:defRPr>
      </a:lvl3pPr>
      <a:lvl4pPr marL="914377" indent="-231769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Font typeface="Wingdings" pitchFamily="2" charset="2"/>
        <a:buChar char="§"/>
        <a:defRPr sz="1051">
          <a:solidFill>
            <a:schemeClr val="tx1"/>
          </a:solidFill>
          <a:latin typeface="+mn-lt"/>
        </a:defRPr>
      </a:lvl4pPr>
      <a:lvl5pPr marL="1146146" indent="-231769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Font typeface="Arial" panose="020B0604020202020204" pitchFamily="34" charset="0"/>
        <a:buChar char="•"/>
        <a:defRPr sz="900" i="1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811" y="296812"/>
            <a:ext cx="6172200" cy="595193"/>
          </a:xfrm>
        </p:spPr>
        <p:txBody>
          <a:bodyPr/>
          <a:lstStyle/>
          <a:p>
            <a:r>
              <a:rPr lang="en-US" dirty="0"/>
              <a:t>Exhibit 1:Summary Table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55391017"/>
              </p:ext>
            </p:extLst>
          </p:nvPr>
        </p:nvGraphicFramePr>
        <p:xfrm>
          <a:off x="922352" y="1453176"/>
          <a:ext cx="7331102" cy="4387360"/>
        </p:xfrm>
        <a:graphic>
          <a:graphicData uri="http://schemas.openxmlformats.org/drawingml/2006/table">
            <a:tbl>
              <a:tblPr firstRow="1" firstCol="1" bandRow="1"/>
              <a:tblGrid>
                <a:gridCol w="2878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4198424152"/>
                    </a:ext>
                  </a:extLst>
                </a:gridCol>
              </a:tblGrid>
              <a:tr h="888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Summary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Black"/>
                        <a:ea typeface="Times New Roman"/>
                        <a:cs typeface="Arial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2017</a:t>
                      </a:r>
                      <a:endParaRPr lang="en-US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2019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Black"/>
                        <a:ea typeface="Times New Roman"/>
                        <a:cs typeface="Arial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30-year PMMS (%)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r>
                        <a:rPr lang="en-US" sz="1200" baseline="0" dirty="0">
                          <a:effectLst/>
                        </a:rPr>
                        <a:t> home sales (M)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House price</a:t>
                      </a:r>
                      <a:r>
                        <a:rPr lang="en-US" sz="1200" baseline="0" dirty="0">
                          <a:effectLst/>
                        </a:rPr>
                        <a:t> growth (%)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r>
                        <a:rPr lang="en-US" sz="1200" baseline="0" dirty="0">
                          <a:effectLst/>
                        </a:rPr>
                        <a:t> originations </a:t>
                      </a:r>
                      <a:r>
                        <a:rPr lang="en-US" sz="1200" dirty="0">
                          <a:effectLst/>
                        </a:rPr>
                        <a:t>($B)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$1,680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A45E64C-36B9-4559-9CDC-580DAAE52AAC}"/>
              </a:ext>
            </a:extLst>
          </p:cNvPr>
          <p:cNvSpPr/>
          <p:nvPr/>
        </p:nvSpPr>
        <p:spPr bwMode="auto">
          <a:xfrm>
            <a:off x="2870522" y="3194613"/>
            <a:ext cx="45719" cy="45719"/>
          </a:xfrm>
          <a:prstGeom prst="triangl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3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2814" y="0"/>
            <a:ext cx="6498404" cy="991384"/>
          </a:xfrm>
        </p:spPr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2: </a:t>
            </a:r>
            <a:r>
              <a:rPr lang="en-US" dirty="0"/>
              <a:t>Mortgage rates begin to moderate in 2019</a:t>
            </a:r>
            <a:endParaRPr lang="en-US" dirty="0">
              <a:solidFill>
                <a:srgbClr val="777874"/>
              </a:solidFill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177116" y="6057809"/>
            <a:ext cx="4590743" cy="40949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Freddie Mac Primary Mortgage Market Survey® (PMMS®)</a:t>
            </a: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Dashed line indicates forecasted data. 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284672" y="3500148"/>
            <a:ext cx="477411" cy="1403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rgbClr val="777874"/>
                </a:solidFill>
              </a:rPr>
              <a:t>Percent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D9FB45-E294-4743-8083-1C6BA228A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264154"/>
              </p:ext>
            </p:extLst>
          </p:nvPr>
        </p:nvGraphicFramePr>
        <p:xfrm>
          <a:off x="593531" y="1197033"/>
          <a:ext cx="7802324" cy="465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30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3: </a:t>
            </a:r>
            <a:r>
              <a:rPr lang="en-US" dirty="0"/>
              <a:t>Home Sales expected to regain momentum despite recent dip</a:t>
            </a:r>
            <a:endParaRPr lang="en-US" dirty="0">
              <a:solidFill>
                <a:srgbClr val="777874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57200" y="6156933"/>
            <a:ext cx="5910044" cy="33242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Source: US Census Bureau, 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Mac February 2019 Economic and Housing Research Outlook. 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Dashed line indicates forecasted data</a:t>
            </a:r>
          </a:p>
          <a:p>
            <a:endParaRPr lang="en-US" sz="9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65F4F-177F-45C4-B162-D4E14D6FC8F0}"/>
              </a:ext>
            </a:extLst>
          </p:cNvPr>
          <p:cNvSpPr txBox="1"/>
          <p:nvPr/>
        </p:nvSpPr>
        <p:spPr>
          <a:xfrm rot="16200000">
            <a:off x="67484" y="3478225"/>
            <a:ext cx="925126" cy="1456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rgbClr val="777874"/>
                </a:solidFill>
              </a:rPr>
              <a:t>Millions of Units</a:t>
            </a:r>
          </a:p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B51170D-7EE7-4A36-B4BC-FA0CC8FA5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983957"/>
              </p:ext>
            </p:extLst>
          </p:nvPr>
        </p:nvGraphicFramePr>
        <p:xfrm>
          <a:off x="602893" y="1413164"/>
          <a:ext cx="7784649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147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4: House Price Appreciation in the U.S.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025" y="6118968"/>
            <a:ext cx="6010102" cy="298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fld id="{A1E8367A-28F4-4A4A-A6BF-DFA52B8EEC30}" type="TxLink">
              <a:rPr lang="en-US" sz="900">
                <a:solidFill>
                  <a:srgbClr val="262626"/>
                </a:solidFill>
                <a:cs typeface="Arial"/>
              </a:rPr>
              <a:pPr/>
              <a:t>Source: Freddie Mac House Price Index</a:t>
            </a:fld>
            <a:r>
              <a:rPr lang="en-US" sz="900" dirty="0">
                <a:solidFill>
                  <a:srgbClr val="262626"/>
                </a:solidFill>
                <a:cs typeface="Arial"/>
              </a:rPr>
              <a:t>, February 2019 Economic and Housing Research Outlook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Shaded bars indicate forecasted data.  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900" dirty="0">
              <a:solidFill>
                <a:srgbClr val="262626"/>
              </a:solidFill>
              <a:cs typeface="Arial"/>
            </a:endParaRPr>
          </a:p>
          <a:p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5C3D9-6E4D-4535-999E-9CEDB4A08168}"/>
              </a:ext>
            </a:extLst>
          </p:cNvPr>
          <p:cNvSpPr txBox="1"/>
          <p:nvPr/>
        </p:nvSpPr>
        <p:spPr>
          <a:xfrm rot="16200000">
            <a:off x="148298" y="3245879"/>
            <a:ext cx="477411" cy="1403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rgbClr val="777874"/>
                </a:solidFill>
              </a:rPr>
              <a:t>Percent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BB28EE-10FB-476D-B769-6DAB01A1B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379820"/>
              </p:ext>
            </p:extLst>
          </p:nvPr>
        </p:nvGraphicFramePr>
        <p:xfrm>
          <a:off x="457157" y="1232380"/>
          <a:ext cx="8196392" cy="4644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797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5: </a:t>
            </a:r>
            <a:r>
              <a:rPr lang="en-US" dirty="0"/>
              <a:t>Mortgage Originations likely to increase in 2019 </a:t>
            </a:r>
            <a:endParaRPr lang="en-US" dirty="0">
              <a:solidFill>
                <a:srgbClr val="777874"/>
              </a:solidFill>
            </a:endParaRPr>
          </a:p>
        </p:txBody>
      </p:sp>
      <p:sp>
        <p:nvSpPr>
          <p:cNvPr id="7" name="TextBox 1">
            <a:extLst/>
          </p:cNvPr>
          <p:cNvSpPr txBox="1"/>
          <p:nvPr/>
        </p:nvSpPr>
        <p:spPr>
          <a:xfrm>
            <a:off x="159026" y="6101963"/>
            <a:ext cx="4328719" cy="3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Freddie Mac February 2019 Economic and Housing Research Outlook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Totals may not add due to rounding</a:t>
            </a:r>
            <a:r>
              <a:rPr lang="en-US" sz="9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* Includes only 1</a:t>
            </a:r>
            <a:r>
              <a:rPr lang="en-US" sz="900" baseline="30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liens</a:t>
            </a:r>
            <a:endParaRPr lang="en-US" sz="900" baseline="0" dirty="0">
              <a:solidFill>
                <a:srgbClr val="262626"/>
              </a:solidFill>
            </a:endParaRPr>
          </a:p>
          <a:p>
            <a:endParaRPr lang="en-US" sz="1100" dirty="0">
              <a:solidFill>
                <a:srgbClr val="26262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6974-7D34-4FC1-8050-4790B59D6CE5}"/>
              </a:ext>
            </a:extLst>
          </p:cNvPr>
          <p:cNvSpPr txBox="1"/>
          <p:nvPr/>
        </p:nvSpPr>
        <p:spPr>
          <a:xfrm>
            <a:off x="159026" y="4884837"/>
            <a:ext cx="604300" cy="4452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88BD45"/>
                </a:solidFill>
              </a:rPr>
              <a:t>Purchase ($T)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19F81-253B-4F23-ACF8-DCBA7D37B956}"/>
              </a:ext>
            </a:extLst>
          </p:cNvPr>
          <p:cNvSpPr txBox="1"/>
          <p:nvPr/>
        </p:nvSpPr>
        <p:spPr>
          <a:xfrm>
            <a:off x="159026" y="3217909"/>
            <a:ext cx="604300" cy="4452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00A6E2"/>
                </a:solidFill>
              </a:rPr>
              <a:t>Refi</a:t>
            </a:r>
          </a:p>
          <a:p>
            <a:pPr algn="ctr"/>
            <a:r>
              <a:rPr lang="en-US" sz="1100" dirty="0">
                <a:solidFill>
                  <a:srgbClr val="00A6E2"/>
                </a:solidFill>
              </a:rPr>
              <a:t> ($T)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B60DAF9-EBF1-47A8-82B9-775E7CF60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737810"/>
              </p:ext>
            </p:extLst>
          </p:nvPr>
        </p:nvGraphicFramePr>
        <p:xfrm>
          <a:off x="763326" y="1104134"/>
          <a:ext cx="7832034" cy="488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1190288"/>
      </p:ext>
    </p:extLst>
  </p:cSld>
  <p:clrMapOvr>
    <a:masterClrMapping/>
  </p:clrMapOvr>
</p:sld>
</file>

<file path=ppt/theme/theme1.xml><?xml version="1.0" encoding="utf-8"?>
<a:theme xmlns:a="http://schemas.openxmlformats.org/drawingml/2006/main" name="FM_Oct2015">
  <a:themeElements>
    <a:clrScheme name="New FM Palette">
      <a:dk1>
        <a:srgbClr val="000000"/>
      </a:dk1>
      <a:lt1>
        <a:srgbClr val="FFFFFF"/>
      </a:lt1>
      <a:dk2>
        <a:srgbClr val="0085C8"/>
      </a:dk2>
      <a:lt2>
        <a:srgbClr val="EEECE1"/>
      </a:lt2>
      <a:accent1>
        <a:srgbClr val="0070C0"/>
      </a:accent1>
      <a:accent2>
        <a:srgbClr val="88BD45"/>
      </a:accent2>
      <a:accent3>
        <a:srgbClr val="F6C700"/>
      </a:accent3>
      <a:accent4>
        <a:srgbClr val="00B0F0"/>
      </a:accent4>
      <a:accent5>
        <a:srgbClr val="E46C0A"/>
      </a:accent5>
      <a:accent6>
        <a:srgbClr val="C00000"/>
      </a:accent6>
      <a:hlink>
        <a:srgbClr val="0000FF"/>
      </a:hlink>
      <a:folHlink>
        <a:srgbClr val="00B0F0"/>
      </a:folHlink>
    </a:clrScheme>
    <a:fontScheme name="Freddie 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  <a:ln>
          <a:noFill/>
        </a:ln>
      </a:spPr>
      <a:bodyPr wrap="none" lIns="0" tIns="0" rIns="0" bIns="0" rtlCol="0">
        <a:noAutofit/>
      </a:bodyPr>
      <a:lstStyle>
        <a:defPPr>
          <a:defRPr dirty="0"/>
        </a:defPPr>
      </a:lstStyle>
    </a:txDef>
  </a:objectDefaults>
  <a:extraClrSchemeLst>
    <a:extraClrScheme>
      <a:clrScheme name="Freddie-Mac-New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A500"/>
        </a:accent1>
        <a:accent2>
          <a:srgbClr val="0093DD"/>
        </a:accent2>
        <a:accent3>
          <a:srgbClr val="FFFFFF"/>
        </a:accent3>
        <a:accent4>
          <a:srgbClr val="000000"/>
        </a:accent4>
        <a:accent5>
          <a:srgbClr val="B2CFAA"/>
        </a:accent5>
        <a:accent6>
          <a:srgbClr val="0085C8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1215</TotalTime>
  <Words>221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Times New Roman</vt:lpstr>
      <vt:lpstr>Wingdings</vt:lpstr>
      <vt:lpstr>FM_Oct2015</vt:lpstr>
      <vt:lpstr>Exhibit 1:Summary Table </vt:lpstr>
      <vt:lpstr>Exhibit 2: Mortgage rates begin to moderate in 2019</vt:lpstr>
      <vt:lpstr>Exhibit 3: Home Sales expected to regain momentum despite recent dip</vt:lpstr>
      <vt:lpstr>Exhibit 4: House Price Appreciation in the U.S.</vt:lpstr>
      <vt:lpstr>Exhibit 5: Mortgage Originations likely to increase in 2019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Sales have been picking up</dc:title>
  <dc:creator>Tucker, Andrew</dc:creator>
  <cp:lastModifiedBy>Naik, Sejal Shripad</cp:lastModifiedBy>
  <cp:revision>95</cp:revision>
  <dcterms:created xsi:type="dcterms:W3CDTF">2018-05-10T20:01:03Z</dcterms:created>
  <dcterms:modified xsi:type="dcterms:W3CDTF">2019-02-19T14:00:37Z</dcterms:modified>
</cp:coreProperties>
</file>