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47" r:id="rId5"/>
    <p:sldId id="343" r:id="rId6"/>
    <p:sldId id="344" r:id="rId7"/>
    <p:sldId id="345" r:id="rId8"/>
    <p:sldId id="346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Kadiri\Insights\Childcare\Exhibit%201\Exhibit%20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Kadiri\Insights\Childcare\Exhibit%202,3,4,6\Exhibi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 1. Real Price Change for Select Families' Budget Items, 1993-2018</a:t>
            </a:r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Sheet2!$S$2</c:f>
              <c:strCache>
                <c:ptCount val="1"/>
                <c:pt idx="0">
                  <c:v>Food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Sheet2!$A$6:$A$31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Sheet2!$S$6:$S$31</c:f>
              <c:numCache>
                <c:formatCode>0</c:formatCode>
                <c:ptCount val="26"/>
                <c:pt idx="0">
                  <c:v>100</c:v>
                </c:pt>
                <c:pt idx="1">
                  <c:v>99.724635377769502</c:v>
                </c:pt>
                <c:pt idx="2">
                  <c:v>99.675967945578833</c:v>
                </c:pt>
                <c:pt idx="3">
                  <c:v>99.986958457001847</c:v>
                </c:pt>
                <c:pt idx="4">
                  <c:v>100.26670883072077</c:v>
                </c:pt>
                <c:pt idx="5">
                  <c:v>100.83092118017561</c:v>
                </c:pt>
                <c:pt idx="6">
                  <c:v>100.79535651612484</c:v>
                </c:pt>
                <c:pt idx="7">
                  <c:v>99.754371750183282</c:v>
                </c:pt>
                <c:pt idx="8">
                  <c:v>100.01381149967695</c:v>
                </c:pt>
                <c:pt idx="9">
                  <c:v>100.26273749986855</c:v>
                </c:pt>
                <c:pt idx="10">
                  <c:v>100.13558705173979</c:v>
                </c:pt>
                <c:pt idx="11">
                  <c:v>100.81520591757871</c:v>
                </c:pt>
                <c:pt idx="12">
                  <c:v>99.875489956126614</c:v>
                </c:pt>
                <c:pt idx="13">
                  <c:v>99.023379491479844</c:v>
                </c:pt>
                <c:pt idx="14">
                  <c:v>100.04117859287703</c:v>
                </c:pt>
                <c:pt idx="15">
                  <c:v>101.52010371079571</c:v>
                </c:pt>
                <c:pt idx="16">
                  <c:v>103.79609712403541</c:v>
                </c:pt>
                <c:pt idx="17">
                  <c:v>102.93297294896129</c:v>
                </c:pt>
                <c:pt idx="18">
                  <c:v>103.35815662174079</c:v>
                </c:pt>
                <c:pt idx="19">
                  <c:v>103.84192708978256</c:v>
                </c:pt>
                <c:pt idx="20">
                  <c:v>103.78632314766469</c:v>
                </c:pt>
                <c:pt idx="21">
                  <c:v>104.49255720000842</c:v>
                </c:pt>
                <c:pt idx="22">
                  <c:v>106.24383800488285</c:v>
                </c:pt>
                <c:pt idx="23">
                  <c:v>105.28082168391919</c:v>
                </c:pt>
                <c:pt idx="24">
                  <c:v>103.99429221189693</c:v>
                </c:pt>
                <c:pt idx="25">
                  <c:v>102.94060156720484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9D-4239-8DCE-25C614F0217E}"/>
            </c:ext>
          </c:extLst>
        </c:ser>
        <c:ser>
          <c:idx val="1"/>
          <c:order val="1"/>
          <c:tx>
            <c:strRef>
              <c:f>Sheet2!$T$2</c:f>
              <c:strCache>
                <c:ptCount val="1"/>
                <c:pt idx="0">
                  <c:v>Shelter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Sheet2!$A$6:$A$31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Sheet2!$T$6:$T$31</c:f>
              <c:numCache>
                <c:formatCode>0</c:formatCode>
                <c:ptCount val="26"/>
                <c:pt idx="0">
                  <c:v>100</c:v>
                </c:pt>
                <c:pt idx="1">
                  <c:v>100.46275021994715</c:v>
                </c:pt>
                <c:pt idx="2">
                  <c:v>100.85627705523726</c:v>
                </c:pt>
                <c:pt idx="3">
                  <c:v>101.14818379513444</c:v>
                </c:pt>
                <c:pt idx="4">
                  <c:v>101.87162309245805</c:v>
                </c:pt>
                <c:pt idx="5">
                  <c:v>103.6321011698334</c:v>
                </c:pt>
                <c:pt idx="6">
                  <c:v>104.28107834573876</c:v>
                </c:pt>
                <c:pt idx="7">
                  <c:v>104.15529315942064</c:v>
                </c:pt>
                <c:pt idx="8">
                  <c:v>105.06978066378359</c:v>
                </c:pt>
                <c:pt idx="9">
                  <c:v>107.31260059235743</c:v>
                </c:pt>
                <c:pt idx="10">
                  <c:v>107.46698321186177</c:v>
                </c:pt>
                <c:pt idx="11">
                  <c:v>107.47399286942886</c:v>
                </c:pt>
                <c:pt idx="12">
                  <c:v>106.60253050763954</c:v>
                </c:pt>
                <c:pt idx="13">
                  <c:v>106.8142049694129</c:v>
                </c:pt>
                <c:pt idx="14">
                  <c:v>107.64548859535338</c:v>
                </c:pt>
                <c:pt idx="15">
                  <c:v>106.27658175763352</c:v>
                </c:pt>
                <c:pt idx="16">
                  <c:v>107.81457755818256</c:v>
                </c:pt>
                <c:pt idx="17">
                  <c:v>105.67076768277042</c:v>
                </c:pt>
                <c:pt idx="18">
                  <c:v>103.77725265008796</c:v>
                </c:pt>
                <c:pt idx="19">
                  <c:v>103.86715372482003</c:v>
                </c:pt>
                <c:pt idx="20">
                  <c:v>104.74883750754435</c:v>
                </c:pt>
                <c:pt idx="21">
                  <c:v>105.99589095327948</c:v>
                </c:pt>
                <c:pt idx="22">
                  <c:v>109.11478190692362</c:v>
                </c:pt>
                <c:pt idx="23">
                  <c:v>111.40002493626312</c:v>
                </c:pt>
                <c:pt idx="24">
                  <c:v>112.69820530274258</c:v>
                </c:pt>
                <c:pt idx="25">
                  <c:v>113.65350164001421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9D-4239-8DCE-25C614F0217E}"/>
            </c:ext>
          </c:extLst>
        </c:ser>
        <c:ser>
          <c:idx val="2"/>
          <c:order val="2"/>
          <c:tx>
            <c:strRef>
              <c:f>Sheet2!$U$2</c:f>
              <c:strCache>
                <c:ptCount val="1"/>
                <c:pt idx="0">
                  <c:v>Apparel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Sheet2!$A$6:$A$31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Sheet2!$U$6:$U$31</c:f>
              <c:numCache>
                <c:formatCode>0</c:formatCode>
                <c:ptCount val="26"/>
                <c:pt idx="0">
                  <c:v>100</c:v>
                </c:pt>
                <c:pt idx="1">
                  <c:v>97.270450923032911</c:v>
                </c:pt>
                <c:pt idx="2">
                  <c:v>93.593547956430712</c:v>
                </c:pt>
                <c:pt idx="3">
                  <c:v>90.750245909004306</c:v>
                </c:pt>
                <c:pt idx="4">
                  <c:v>89.451573589810536</c:v>
                </c:pt>
                <c:pt idx="5">
                  <c:v>88.200291236458412</c:v>
                </c:pt>
                <c:pt idx="6">
                  <c:v>85.187112591456241</c:v>
                </c:pt>
                <c:pt idx="7">
                  <c:v>81.326976912185174</c:v>
                </c:pt>
                <c:pt idx="8">
                  <c:v>77.68271868570325</c:v>
                </c:pt>
                <c:pt idx="9">
                  <c:v>74.522083311434798</c:v>
                </c:pt>
                <c:pt idx="10">
                  <c:v>71.017205584038919</c:v>
                </c:pt>
                <c:pt idx="11">
                  <c:v>68.912757307948695</c:v>
                </c:pt>
                <c:pt idx="12">
                  <c:v>66.157967338865546</c:v>
                </c:pt>
                <c:pt idx="13">
                  <c:v>64.041299708134105</c:v>
                </c:pt>
                <c:pt idx="14">
                  <c:v>62.029599504910216</c:v>
                </c:pt>
                <c:pt idx="15">
                  <c:v>59.690415725585972</c:v>
                </c:pt>
                <c:pt idx="16">
                  <c:v>60.493457017300472</c:v>
                </c:pt>
                <c:pt idx="17">
                  <c:v>59.232303732215001</c:v>
                </c:pt>
                <c:pt idx="18">
                  <c:v>58.67256557451033</c:v>
                </c:pt>
                <c:pt idx="19">
                  <c:v>59.438485051569479</c:v>
                </c:pt>
                <c:pt idx="20">
                  <c:v>59.112414508242885</c:v>
                </c:pt>
                <c:pt idx="21">
                  <c:v>58.215772990373239</c:v>
                </c:pt>
                <c:pt idx="22">
                  <c:v>57.411833357478251</c:v>
                </c:pt>
                <c:pt idx="23">
                  <c:v>56.760879961282996</c:v>
                </c:pt>
                <c:pt idx="24">
                  <c:v>55.385958942498696</c:v>
                </c:pt>
                <c:pt idx="25">
                  <c:v>54.083624107168248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9D-4239-8DCE-25C614F0217E}"/>
            </c:ext>
          </c:extLst>
        </c:ser>
        <c:ser>
          <c:idx val="3"/>
          <c:order val="3"/>
          <c:tx>
            <c:strRef>
              <c:f>Sheet2!$V$2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Sheet2!$A$6:$A$31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Sheet2!$V$6:$V$31</c:f>
              <c:numCache>
                <c:formatCode>0</c:formatCode>
                <c:ptCount val="26"/>
                <c:pt idx="0">
                  <c:v>100.00000000000001</c:v>
                </c:pt>
                <c:pt idx="1">
                  <c:v>100.40569677966077</c:v>
                </c:pt>
                <c:pt idx="2">
                  <c:v>101.16248258534665</c:v>
                </c:pt>
                <c:pt idx="3">
                  <c:v>101.05470473362664</c:v>
                </c:pt>
                <c:pt idx="4">
                  <c:v>99.603534788353286</c:v>
                </c:pt>
                <c:pt idx="5">
                  <c:v>96.228533513197291</c:v>
                </c:pt>
                <c:pt idx="6">
                  <c:v>96.064111870874839</c:v>
                </c:pt>
                <c:pt idx="7">
                  <c:v>98.675021690536909</c:v>
                </c:pt>
                <c:pt idx="8">
                  <c:v>96.536636180661688</c:v>
                </c:pt>
                <c:pt idx="9">
                  <c:v>94.172069347110337</c:v>
                </c:pt>
                <c:pt idx="10">
                  <c:v>94.913002599261574</c:v>
                </c:pt>
                <c:pt idx="11">
                  <c:v>95.689464316477384</c:v>
                </c:pt>
                <c:pt idx="12">
                  <c:v>98.682576941684971</c:v>
                </c:pt>
                <c:pt idx="13">
                  <c:v>99.41908221385826</c:v>
                </c:pt>
                <c:pt idx="14">
                  <c:v>98.705018400314799</c:v>
                </c:pt>
                <c:pt idx="15">
                  <c:v>100.64937158967012</c:v>
                </c:pt>
                <c:pt idx="16">
                  <c:v>92.590539978170142</c:v>
                </c:pt>
                <c:pt idx="17">
                  <c:v>98.284278883592791</c:v>
                </c:pt>
                <c:pt idx="18">
                  <c:v>104.62216571399627</c:v>
                </c:pt>
                <c:pt idx="19">
                  <c:v>104.90058847267376</c:v>
                </c:pt>
                <c:pt idx="20">
                  <c:v>103.42143497789347</c:v>
                </c:pt>
                <c:pt idx="21">
                  <c:v>101.08129058985236</c:v>
                </c:pt>
                <c:pt idx="22">
                  <c:v>93.072775780055736</c:v>
                </c:pt>
                <c:pt idx="23">
                  <c:v>89.986452537906558</c:v>
                </c:pt>
                <c:pt idx="24">
                  <c:v>91.125745310683371</c:v>
                </c:pt>
                <c:pt idx="25">
                  <c:v>92.968230464080477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9D-4239-8DCE-25C614F0217E}"/>
            </c:ext>
          </c:extLst>
        </c:ser>
        <c:ser>
          <c:idx val="4"/>
          <c:order val="4"/>
          <c:tx>
            <c:strRef>
              <c:f>Sheet2!$W$2</c:f>
              <c:strCache>
                <c:ptCount val="1"/>
                <c:pt idx="0">
                  <c:v>Medical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Sheet2!$A$6:$A$31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Sheet2!$W$6:$W$31</c:f>
              <c:numCache>
                <c:formatCode>0</c:formatCode>
                <c:ptCount val="26"/>
                <c:pt idx="0">
                  <c:v>100</c:v>
                </c:pt>
                <c:pt idx="1">
                  <c:v>102.10816316039632</c:v>
                </c:pt>
                <c:pt idx="2">
                  <c:v>103.76971662416143</c:v>
                </c:pt>
                <c:pt idx="3">
                  <c:v>104.36235171806393</c:v>
                </c:pt>
                <c:pt idx="4">
                  <c:v>104.81952442668455</c:v>
                </c:pt>
                <c:pt idx="5">
                  <c:v>106.53932429936529</c:v>
                </c:pt>
                <c:pt idx="6">
                  <c:v>107.89654157525455</c:v>
                </c:pt>
                <c:pt idx="7">
                  <c:v>108.60662906558704</c:v>
                </c:pt>
                <c:pt idx="8">
                  <c:v>110.48577864511499</c:v>
                </c:pt>
                <c:pt idx="9">
                  <c:v>113.88133783790403</c:v>
                </c:pt>
                <c:pt idx="10">
                  <c:v>115.82753231573793</c:v>
                </c:pt>
                <c:pt idx="11">
                  <c:v>117.76601320453413</c:v>
                </c:pt>
                <c:pt idx="12">
                  <c:v>118.70975170282061</c:v>
                </c:pt>
                <c:pt idx="13">
                  <c:v>119.61035183609197</c:v>
                </c:pt>
                <c:pt idx="14">
                  <c:v>121.43682908574348</c:v>
                </c:pt>
                <c:pt idx="15">
                  <c:v>121.28157329040815</c:v>
                </c:pt>
                <c:pt idx="16">
                  <c:v>125.5751960440975</c:v>
                </c:pt>
                <c:pt idx="17">
                  <c:v>127.7665651608784</c:v>
                </c:pt>
                <c:pt idx="18">
                  <c:v>127.62611839513546</c:v>
                </c:pt>
                <c:pt idx="19">
                  <c:v>129.6203698348076</c:v>
                </c:pt>
                <c:pt idx="20">
                  <c:v>130.89275050085033</c:v>
                </c:pt>
                <c:pt idx="21">
                  <c:v>131.88077427280714</c:v>
                </c:pt>
                <c:pt idx="22">
                  <c:v>135.192392520537</c:v>
                </c:pt>
                <c:pt idx="23">
                  <c:v>138.56524777235947</c:v>
                </c:pt>
                <c:pt idx="24">
                  <c:v>139.08327808351808</c:v>
                </c:pt>
                <c:pt idx="25">
                  <c:v>138.4477572022887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9D-4239-8DCE-25C614F0217E}"/>
            </c:ext>
          </c:extLst>
        </c:ser>
        <c:ser>
          <c:idx val="5"/>
          <c:order val="5"/>
          <c:tx>
            <c:strRef>
              <c:f>Sheet2!$X$2</c:f>
              <c:strCache>
                <c:ptCount val="1"/>
                <c:pt idx="0">
                  <c:v>Education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Sheet2!$A$6:$A$31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Sheet2!$X$6:$X$31</c:f>
              <c:numCache>
                <c:formatCode>0</c:formatCode>
                <c:ptCount val="26"/>
                <c:pt idx="0">
                  <c:v>100</c:v>
                </c:pt>
                <c:pt idx="1">
                  <c:v>103.56294881462372</c:v>
                </c:pt>
                <c:pt idx="2">
                  <c:v>106.48288026536906</c:v>
                </c:pt>
                <c:pt idx="3">
                  <c:v>108.91540160814348</c:v>
                </c:pt>
                <c:pt idx="4">
                  <c:v>111.71964216288794</c:v>
                </c:pt>
                <c:pt idx="5">
                  <c:v>115.46825588576958</c:v>
                </c:pt>
                <c:pt idx="6">
                  <c:v>118.372239993587</c:v>
                </c:pt>
                <c:pt idx="7">
                  <c:v>120.46454972661746</c:v>
                </c:pt>
                <c:pt idx="8">
                  <c:v>123.38257852496704</c:v>
                </c:pt>
                <c:pt idx="9">
                  <c:v>129.09102696776</c:v>
                </c:pt>
                <c:pt idx="10">
                  <c:v>134.6345016915285</c:v>
                </c:pt>
                <c:pt idx="11">
                  <c:v>140.2570573140558</c:v>
                </c:pt>
                <c:pt idx="12">
                  <c:v>144.102573549997</c:v>
                </c:pt>
                <c:pt idx="13">
                  <c:v>148.20983020760161</c:v>
                </c:pt>
                <c:pt idx="14">
                  <c:v>152.37118558486941</c:v>
                </c:pt>
                <c:pt idx="15">
                  <c:v>155.20433950505927</c:v>
                </c:pt>
                <c:pt idx="16">
                  <c:v>163.99012017931321</c:v>
                </c:pt>
                <c:pt idx="17">
                  <c:v>168.51249084117742</c:v>
                </c:pt>
                <c:pt idx="18">
                  <c:v>170.26463609282058</c:v>
                </c:pt>
                <c:pt idx="19">
                  <c:v>173.68557517819048</c:v>
                </c:pt>
                <c:pt idx="20">
                  <c:v>177.66120179203966</c:v>
                </c:pt>
                <c:pt idx="21">
                  <c:v>180.58163509209365</c:v>
                </c:pt>
                <c:pt idx="22">
                  <c:v>187.07258965013995</c:v>
                </c:pt>
                <c:pt idx="23">
                  <c:v>190.11093954619957</c:v>
                </c:pt>
                <c:pt idx="24">
                  <c:v>190.42172667182464</c:v>
                </c:pt>
                <c:pt idx="25">
                  <c:v>190.01297010714109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B9D-4239-8DCE-25C614F0217E}"/>
            </c:ext>
          </c:extLst>
        </c:ser>
        <c:ser>
          <c:idx val="6"/>
          <c:order val="6"/>
          <c:tx>
            <c:strRef>
              <c:f>Sheet2!$Y$2</c:f>
              <c:strCache>
                <c:ptCount val="1"/>
                <c:pt idx="0">
                  <c:v>Child Care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Sheet2!$A$6:$A$31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Sheet2!$Y$6:$Y$31</c:f>
              <c:numCache>
                <c:formatCode>0</c:formatCode>
                <c:ptCount val="26"/>
                <c:pt idx="0">
                  <c:v>100</c:v>
                </c:pt>
                <c:pt idx="1">
                  <c:v>102.5931224052493</c:v>
                </c:pt>
                <c:pt idx="2">
                  <c:v>103.94605175460029</c:v>
                </c:pt>
                <c:pt idx="3">
                  <c:v>104.9324003998391</c:v>
                </c:pt>
                <c:pt idx="4">
                  <c:v>106.45117362787481</c:v>
                </c:pt>
                <c:pt idx="5">
                  <c:v>109.92833903086834</c:v>
                </c:pt>
                <c:pt idx="6">
                  <c:v>113.11683859169695</c:v>
                </c:pt>
                <c:pt idx="7">
                  <c:v>115.4108749115538</c:v>
                </c:pt>
                <c:pt idx="8">
                  <c:v>117.89565019101229</c:v>
                </c:pt>
                <c:pt idx="9">
                  <c:v>121.98884115822636</c:v>
                </c:pt>
                <c:pt idx="10">
                  <c:v>124.67986665234102</c:v>
                </c:pt>
                <c:pt idx="11">
                  <c:v>126.00797415692263</c:v>
                </c:pt>
                <c:pt idx="12">
                  <c:v>127.23000909076299</c:v>
                </c:pt>
                <c:pt idx="13">
                  <c:v>129.97340584501745</c:v>
                </c:pt>
                <c:pt idx="14">
                  <c:v>131.81407876142339</c:v>
                </c:pt>
                <c:pt idx="15">
                  <c:v>132.70542860328698</c:v>
                </c:pt>
                <c:pt idx="16">
                  <c:v>138.03595902796016</c:v>
                </c:pt>
                <c:pt idx="17">
                  <c:v>140.24401145619353</c:v>
                </c:pt>
                <c:pt idx="18">
                  <c:v>139.70261452462015</c:v>
                </c:pt>
                <c:pt idx="19">
                  <c:v>140.23665369949799</c:v>
                </c:pt>
                <c:pt idx="20">
                  <c:v>141.63279045350831</c:v>
                </c:pt>
                <c:pt idx="21">
                  <c:v>142.30994692473291</c:v>
                </c:pt>
                <c:pt idx="22">
                  <c:v>147.77977038083247</c:v>
                </c:pt>
                <c:pt idx="23">
                  <c:v>150.02866175133374</c:v>
                </c:pt>
                <c:pt idx="24">
                  <c:v>150.67720255585277</c:v>
                </c:pt>
                <c:pt idx="25">
                  <c:v>149.4491700721926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9D-4239-8DCE-25C614F02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9137632"/>
        <c:axId val="919142224"/>
      </c:lineChart>
      <c:catAx>
        <c:axId val="9191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9142224"/>
        <c:crosses val="autoZero"/>
        <c:auto val="1"/>
        <c:lblAlgn val="ctr"/>
        <c:lblOffset val="100"/>
        <c:tickLblSkip val="5"/>
        <c:noMultiLvlLbl val="0"/>
      </c:catAx>
      <c:valAx>
        <c:axId val="91914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Index Value,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1993=100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91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100" b="0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 4. Percent of Income Spent on Child Care for Children under 15 by Income Group (2011)</a:t>
            </a:r>
            <a:endParaRPr lang="en-US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'Exhibit 4'!$C$1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'Exhibit 4'!$B$2:$B$5</c:f>
              <c:strCache>
                <c:ptCount val="4"/>
                <c:pt idx="0">
                  <c:v>Less than $1,500</c:v>
                </c:pt>
                <c:pt idx="1">
                  <c:v>$1,500 to $2,999</c:v>
                </c:pt>
                <c:pt idx="2">
                  <c:v>$3,000 to $4,499</c:v>
                </c:pt>
                <c:pt idx="3">
                  <c:v>$4,500 and over</c:v>
                </c:pt>
              </c:strCache>
            </c:strRef>
          </c:cat>
          <c:val>
            <c:numRef>
              <c:f>'Exhibit 4'!$C$2:$C$5</c:f>
              <c:numCache>
                <c:formatCode>#,##0.0</c:formatCode>
                <c:ptCount val="4"/>
                <c:pt idx="0">
                  <c:v>39.6</c:v>
                </c:pt>
                <c:pt idx="1">
                  <c:v>18.8</c:v>
                </c:pt>
                <c:pt idx="2">
                  <c:v>13.3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1-4FB3-BBED-CCA91C55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2385760"/>
        <c:axId val="712386088"/>
      </c:barChart>
      <c:catAx>
        <c:axId val="712385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monthly family income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2386088"/>
        <c:crosses val="autoZero"/>
        <c:auto val="1"/>
        <c:lblAlgn val="ctr"/>
        <c:lblOffset val="100"/>
        <c:noMultiLvlLbl val="0"/>
      </c:catAx>
      <c:valAx>
        <c:axId val="71238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monthly</a:t>
                </a:r>
                <a:r>
                  <a:rPr lang="en-US" baseline="0" dirty="0"/>
                  <a:t> income spent on child care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238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0.09645</cdr:x>
      <cdr:y>0.97036</cdr:y>
    </cdr:from>
    <cdr:to>
      <cdr:x>0.18937</cdr:x>
      <cdr:y>0.99348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D5B077A-0208-4CAF-B85F-6D8C4C27F8D3}"/>
            </a:ext>
          </a:extLst>
        </cdr:cNvPr>
        <cdr:cNvSpPr txBox="1"/>
      </cdr:nvSpPr>
      <cdr:spPr>
        <a:xfrm xmlns:a="http://schemas.openxmlformats.org/drawingml/2006/main">
          <a:off x="624840" y="4157980"/>
          <a:ext cx="601980" cy="99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C21EE7-22B6-4797-8CD9-3B0F13941F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951B4-1F2C-48FD-8853-EA54B57A93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CBF83-CDE7-4356-9E35-FD3ACB0C22D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648FC-268A-4E60-B984-8E177F0C5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5BC4C-B670-4A38-AB4B-8FD79383F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E060F-D295-430B-B2B7-8782A67FE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2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53EF-4717-4F6B-AC83-CC3F1CC877A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62706-8E36-4E6F-9895-1E6CFF71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9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38344" y="4227538"/>
            <a:ext cx="5589697" cy="80423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2100" b="0" kern="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359" y="5334728"/>
            <a:ext cx="5589696" cy="35804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1200"/>
              </a:spcBef>
              <a:buNone/>
              <a:defRPr sz="1050" baseline="0"/>
            </a:lvl1pPr>
          </a:lstStyle>
          <a:p>
            <a:pPr algn="r">
              <a:spcBef>
                <a:spcPts val="1200"/>
              </a:spcBef>
            </a:pPr>
            <a:r>
              <a:rPr lang="en-US" sz="1350" b="0" kern="0" dirty="0"/>
              <a:t>Presenter’s Name (if needed)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150118" y="5715006"/>
            <a:ext cx="5577920" cy="297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50"/>
            </a:lvl1pPr>
          </a:lstStyle>
          <a:p>
            <a:pPr lvl="0"/>
            <a:r>
              <a:rPr lang="en-US" dirty="0"/>
              <a:t>Day, Month, Year</a:t>
            </a:r>
          </a:p>
        </p:txBody>
      </p:sp>
    </p:spTree>
    <p:extLst>
      <p:ext uri="{BB962C8B-B14F-4D97-AF65-F5344CB8AC3E}">
        <p14:creationId xmlns:p14="http://schemas.microsoft.com/office/powerpoint/2010/main" val="28435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Low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75"/>
              </a:spcBef>
              <a:buFont typeface="Wingdings" pitchFamily="2" charset="2"/>
              <a:buNone/>
              <a:defRPr sz="1650" baseline="0"/>
            </a:lvl1pPr>
          </a:lstStyle>
          <a:p>
            <a:pPr lvl="0"/>
            <a:r>
              <a:rPr lang="en-US" noProof="0" dirty="0"/>
              <a:t>Master subtitle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" y="5016407"/>
            <a:ext cx="739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3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11764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/>
            </a:lvl1pPr>
          </a:lstStyle>
          <a:p>
            <a:r>
              <a:rPr lang="en-US" sz="1500" b="0" kern="0" dirty="0"/>
              <a:t>Presenter’s Name (if needed)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5658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</a:lstStyle>
          <a:p>
            <a:pPr lvl="0">
              <a:spcBef>
                <a:spcPts val="900"/>
              </a:spcBef>
            </a:pPr>
            <a:r>
              <a:rPr lang="en-US" sz="1050" kern="0" dirty="0">
                <a:solidFill>
                  <a:srgbClr val="000000"/>
                </a:solidFill>
                <a:latin typeface="+mn-lt"/>
              </a:rPr>
              <a:t>Day, Month, Year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" y="5016407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6C83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57200" y="5016407"/>
            <a:ext cx="739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9572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75"/>
              </a:spcBef>
              <a:buFont typeface="Wingdings" pitchFamily="2" charset="2"/>
              <a:buNone/>
              <a:defRPr sz="165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3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Click to edit Divider title style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361802" y="6552596"/>
            <a:ext cx="324998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61680082-35D5-4A8A-A519-7B9EE47F489D}" type="slidenum">
              <a:rPr lang="en-US" sz="6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9"/>
          <p:cNvSpPr txBox="1">
            <a:spLocks/>
          </p:cNvSpPr>
          <p:nvPr/>
        </p:nvSpPr>
        <p:spPr>
          <a:xfrm>
            <a:off x="457200" y="6259568"/>
            <a:ext cx="3398704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11767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1179513"/>
            <a:ext cx="8229600" cy="5111750"/>
          </a:xfrm>
        </p:spPr>
        <p:txBody>
          <a:bodyPr>
            <a:noAutofit/>
          </a:bodyPr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8382002" y="6557621"/>
            <a:ext cx="304801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E04718E1-3EAF-4C3A-8757-5432494C808F}" type="slidenum">
              <a:rPr lang="en-US" sz="675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67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8382002" y="6557621"/>
            <a:ext cx="304801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E04718E1-3EAF-4C3A-8757-5432494C808F}" type="slidenum">
              <a:rPr lang="en-US" sz="675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67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6051933" y="6199253"/>
            <a:ext cx="2330068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endParaRPr lang="en-US" sz="675" b="1" dirty="0"/>
          </a:p>
        </p:txBody>
      </p:sp>
    </p:spTree>
    <p:extLst>
      <p:ext uri="{BB962C8B-B14F-4D97-AF65-F5344CB8AC3E}">
        <p14:creationId xmlns:p14="http://schemas.microsoft.com/office/powerpoint/2010/main" val="103389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5"/>
            <a:ext cx="3993614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5"/>
            <a:ext cx="4004727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21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675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67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6251154" y="6577077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675" b="1" smtClean="0"/>
              <a:t>‹#›</a:t>
            </a:fld>
            <a:endParaRPr lang="en-US" sz="675" b="1" dirty="0"/>
          </a:p>
        </p:txBody>
      </p:sp>
    </p:spTree>
    <p:extLst>
      <p:ext uri="{BB962C8B-B14F-4D97-AF65-F5344CB8AC3E}">
        <p14:creationId xmlns:p14="http://schemas.microsoft.com/office/powerpoint/2010/main" val="25805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9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4"/>
            <a:ext cx="4004727" cy="52974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21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675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675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6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1AA4-1B21-46DE-B0A0-9714403A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1404-2C6A-40C8-B0A5-6E179292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D6343-3559-4673-A7E6-CD8D7E1F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9207-B6C0-4EE1-B0F7-07511B12A54E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59BA2-5423-483E-AD5D-AD0F67AD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C388-13BE-4528-BD90-A22991AC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3D21-5DE6-4FCC-B14C-E3F919DC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79514"/>
            <a:ext cx="8229600" cy="510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Placeholder 2"/>
          <p:cNvSpPr>
            <a:spLocks noGrp="1"/>
          </p:cNvSpPr>
          <p:nvPr>
            <p:ph type="title"/>
          </p:nvPr>
        </p:nvSpPr>
        <p:spPr>
          <a:xfrm>
            <a:off x="457200" y="-784"/>
            <a:ext cx="6172200" cy="9913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9"/>
          <p:cNvSpPr txBox="1">
            <a:spLocks/>
          </p:cNvSpPr>
          <p:nvPr/>
        </p:nvSpPr>
        <p:spPr>
          <a:xfrm>
            <a:off x="6912670" y="6549838"/>
            <a:ext cx="1388125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 Freddie Mac</a:t>
            </a:r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457201" y="6561773"/>
            <a:ext cx="4084982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Economic and Housing</a:t>
            </a:r>
            <a:r>
              <a:rPr lang="en-US" sz="600" baseline="0" dirty="0">
                <a:solidFill>
                  <a:schemeClr val="bg1">
                    <a:lumMod val="50000"/>
                  </a:schemeClr>
                </a:solidFill>
              </a:rPr>
              <a:t> Research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5DCAB-4153-4E14-B572-F6A2539EB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1664" y="64776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F786-19BD-4EDC-9445-67094F1A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157288" algn="l"/>
        </a:tabLst>
        <a:defRPr sz="165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9pPr>
    </p:titleStyle>
    <p:bodyStyle>
      <a:lvl1pPr marL="173831" indent="-173831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346472" indent="-172641" algn="l" rtl="0" eaLnBrk="1" fontAlgn="base" hangingPunct="1">
        <a:lnSpc>
          <a:spcPct val="105000"/>
        </a:lnSpc>
        <a:spcBef>
          <a:spcPts val="600"/>
        </a:spcBef>
        <a:spcAft>
          <a:spcPct val="0"/>
        </a:spcAft>
        <a:buClr>
          <a:srgbClr val="83C937"/>
        </a:buClr>
        <a:buChar char="»"/>
        <a:defRPr sz="1500">
          <a:solidFill>
            <a:schemeClr val="tx1"/>
          </a:solidFill>
          <a:latin typeface="+mn-lt"/>
        </a:defRPr>
      </a:lvl2pPr>
      <a:lvl3pPr marL="511969" indent="-165497" algn="l" rtl="0" eaLnBrk="1" fontAlgn="base" hangingPunct="1">
        <a:lnSpc>
          <a:spcPct val="105000"/>
        </a:lnSpc>
        <a:spcBef>
          <a:spcPts val="600"/>
        </a:spcBef>
        <a:spcAft>
          <a:spcPct val="0"/>
        </a:spcAft>
        <a:buClr>
          <a:srgbClr val="83C937"/>
        </a:buClr>
        <a:buChar char="–"/>
        <a:defRPr sz="1350">
          <a:solidFill>
            <a:schemeClr val="tx1"/>
          </a:solidFill>
          <a:latin typeface="+mn-lt"/>
        </a:defRPr>
      </a:lvl3pPr>
      <a:lvl4pPr marL="685800" indent="-173831" algn="l" rtl="0" eaLnBrk="1" fontAlgn="base" hangingPunct="1">
        <a:lnSpc>
          <a:spcPct val="105000"/>
        </a:lnSpc>
        <a:spcBef>
          <a:spcPts val="600"/>
        </a:spcBef>
        <a:spcAft>
          <a:spcPct val="0"/>
        </a:spcAft>
        <a:buClr>
          <a:srgbClr val="83C937"/>
        </a:buClr>
        <a:buFont typeface="Wingdings" pitchFamily="2" charset="2"/>
        <a:buChar char="§"/>
        <a:defRPr sz="1350">
          <a:solidFill>
            <a:schemeClr val="tx1"/>
          </a:solidFill>
          <a:latin typeface="+mn-lt"/>
        </a:defRPr>
      </a:lvl4pPr>
      <a:lvl5pPr marL="859631" indent="-173831" algn="l" rtl="0" eaLnBrk="1" fontAlgn="base" hangingPunct="1">
        <a:lnSpc>
          <a:spcPct val="105000"/>
        </a:lnSpc>
        <a:spcBef>
          <a:spcPts val="600"/>
        </a:spcBef>
        <a:spcAft>
          <a:spcPct val="0"/>
        </a:spcAft>
        <a:buClr>
          <a:srgbClr val="83C937"/>
        </a:buClr>
        <a:buFont typeface="Arial" panose="020B0604020202020204" pitchFamily="34" charset="0"/>
        <a:buChar char="•"/>
        <a:defRPr sz="135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713D-7E51-4071-A647-F1F27F82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Exhibit 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Real Price Change for Select Families' Budget Items, 1993-2018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A959-F1A6-45D6-99DF-4F8F4777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3D21-5DE6-4FCC-B14C-E3F919DC4644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D38FAD-35A3-4BB8-9F2C-387FA227E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000655"/>
              </p:ext>
            </p:extLst>
          </p:nvPr>
        </p:nvGraphicFramePr>
        <p:xfrm>
          <a:off x="794657" y="1179514"/>
          <a:ext cx="7336972" cy="46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123AE89-A594-4FB8-AA37-C55BA90F49FD}"/>
              </a:ext>
            </a:extLst>
          </p:cNvPr>
          <p:cNvSpPr/>
          <p:nvPr/>
        </p:nvSpPr>
        <p:spPr>
          <a:xfrm>
            <a:off x="1024365" y="6043961"/>
            <a:ext cx="21531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Bureau of Labor Statistics.</a:t>
            </a:r>
          </a:p>
        </p:txBody>
      </p:sp>
    </p:spTree>
    <p:extLst>
      <p:ext uri="{BB962C8B-B14F-4D97-AF65-F5344CB8AC3E}">
        <p14:creationId xmlns:p14="http://schemas.microsoft.com/office/powerpoint/2010/main" val="314063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713D-7E51-4071-A647-F1F27F82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Exhibit 2: Average Monthly Child Care Expenditures for All Care Arrangements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A959-F1A6-45D6-99DF-4F8F4777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3D21-5DE6-4FCC-B14C-E3F919DC4644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20411-EA04-4F97-8A3A-F47C93909DF6}"/>
              </a:ext>
            </a:extLst>
          </p:cNvPr>
          <p:cNvSpPr/>
          <p:nvPr/>
        </p:nvSpPr>
        <p:spPr>
          <a:xfrm>
            <a:off x="586409" y="3163591"/>
            <a:ext cx="6705600" cy="117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Laughlin 2013, using Census Bureau’s Survey of Income and Program Participation (SIPP) data.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Families who do not pay for child care expenses (because they receive subsidies, use parental/relative care, or for other reasons) are excluded from expenditure estimates. Estimates were as of 2011, in 2011 dollars. Cost increases from the CPI-Child Care and Nursery School data were used to bring estimates to 2019.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D1A4BF-2602-437D-8BAB-E866985C4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2459"/>
              </p:ext>
            </p:extLst>
          </p:nvPr>
        </p:nvGraphicFramePr>
        <p:xfrm>
          <a:off x="1130299" y="1557219"/>
          <a:ext cx="6032501" cy="1285371"/>
        </p:xfrm>
        <a:graphic>
          <a:graphicData uri="http://schemas.openxmlformats.org/drawingml/2006/table">
            <a:tbl>
              <a:tblPr/>
              <a:tblGrid>
                <a:gridCol w="2421019">
                  <a:extLst>
                    <a:ext uri="{9D8B030D-6E8A-4147-A177-3AD203B41FA5}">
                      <a16:colId xmlns:a16="http://schemas.microsoft.com/office/drawing/2014/main" val="2646193375"/>
                    </a:ext>
                  </a:extLst>
                </a:gridCol>
                <a:gridCol w="1002332">
                  <a:extLst>
                    <a:ext uri="{9D8B030D-6E8A-4147-A177-3AD203B41FA5}">
                      <a16:colId xmlns:a16="http://schemas.microsoft.com/office/drawing/2014/main" val="1465770466"/>
                    </a:ext>
                  </a:extLst>
                </a:gridCol>
                <a:gridCol w="758689">
                  <a:extLst>
                    <a:ext uri="{9D8B030D-6E8A-4147-A177-3AD203B41FA5}">
                      <a16:colId xmlns:a16="http://schemas.microsoft.com/office/drawing/2014/main" val="1100431949"/>
                    </a:ext>
                  </a:extLst>
                </a:gridCol>
                <a:gridCol w="629157">
                  <a:extLst>
                    <a:ext uri="{9D8B030D-6E8A-4147-A177-3AD203B41FA5}">
                      <a16:colId xmlns:a16="http://schemas.microsoft.com/office/drawing/2014/main" val="104801168"/>
                    </a:ext>
                  </a:extLst>
                </a:gridCol>
                <a:gridCol w="629157">
                  <a:extLst>
                    <a:ext uri="{9D8B030D-6E8A-4147-A177-3AD203B41FA5}">
                      <a16:colId xmlns:a16="http://schemas.microsoft.com/office/drawing/2014/main" val="3912380338"/>
                    </a:ext>
                  </a:extLst>
                </a:gridCol>
                <a:gridCol w="592147">
                  <a:extLst>
                    <a:ext uri="{9D8B030D-6E8A-4147-A177-3AD203B41FA5}">
                      <a16:colId xmlns:a16="http://schemas.microsoft.com/office/drawing/2014/main" val="678348684"/>
                    </a:ext>
                  </a:extLst>
                </a:gridCol>
              </a:tblGrid>
              <a:tr h="3939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Mother Employed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Child's 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622163"/>
                  </a:ext>
                </a:extLst>
              </a:tr>
              <a:tr h="346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0–4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5–14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67110"/>
                  </a:ext>
                </a:extLst>
              </a:tr>
              <a:tr h="544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Monthly expenditures ($2019)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$715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$758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$487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$948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$493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1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7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713D-7E51-4071-A647-F1F27F82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Exhibit 3. Monthly Child Care Expenditures for Select Child Care Arrangements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A959-F1A6-45D6-99DF-4F8F4777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3D21-5DE6-4FCC-B14C-E3F919DC464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DADF2-4411-43F0-AC4E-C699ED0EF7DC}"/>
              </a:ext>
            </a:extLst>
          </p:cNvPr>
          <p:cNvSpPr/>
          <p:nvPr/>
        </p:nvSpPr>
        <p:spPr>
          <a:xfrm>
            <a:off x="180879" y="3635621"/>
            <a:ext cx="7859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Source: CCA 2018; Kubota 2018; Herbst 2018.</a:t>
            </a:r>
          </a:p>
          <a:p>
            <a:pPr marL="457200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Notes:</a:t>
            </a:r>
            <a:r>
              <a:rPr lang="en-US" sz="11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marL="685800" indent="-2286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Among families making child care payments; those with zero net child care expenses are excluded. CPI-Child Care was used to convert all estimates to 2019 dollars.</a:t>
            </a:r>
          </a:p>
          <a:p>
            <a:pPr marL="685800" indent="-2286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Child Care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Aware’s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estimates are for full-time care as of 2017 and are average per child for children ages 0–4 (infants, toddlers, 4-year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olds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85800" indent="-2286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Kubota’s estimates as of 2011 in 2010 dollars and based on SIPP. A weekly average of 40 hours of care was used to calculate full-time monthly estimates using reported hourly rate. Based on total expenditures for the three youngest children ages 5 or younger.</a:t>
            </a:r>
          </a:p>
          <a:p>
            <a:pPr marL="685800" indent="-2286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Herbst’s estimates are median values as of 2011 in 2013 dollars and based on SIPP; reports total expenditures for the three youngest children ages 5 or younger. Monthly full-time estimates were also derived using per hour of work’s rate based on a 40-hours week.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55FE59-7C5F-4D77-A227-2A3B96FD0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91842"/>
              </p:ext>
            </p:extLst>
          </p:nvPr>
        </p:nvGraphicFramePr>
        <p:xfrm>
          <a:off x="1670050" y="1402086"/>
          <a:ext cx="4571724" cy="1954379"/>
        </p:xfrm>
        <a:graphic>
          <a:graphicData uri="http://schemas.openxmlformats.org/drawingml/2006/table">
            <a:tbl>
              <a:tblPr/>
              <a:tblGrid>
                <a:gridCol w="1611726">
                  <a:extLst>
                    <a:ext uri="{9D8B030D-6E8A-4147-A177-3AD203B41FA5}">
                      <a16:colId xmlns:a16="http://schemas.microsoft.com/office/drawing/2014/main" val="3644876827"/>
                    </a:ext>
                  </a:extLst>
                </a:gridCol>
                <a:gridCol w="1053821">
                  <a:extLst>
                    <a:ext uri="{9D8B030D-6E8A-4147-A177-3AD203B41FA5}">
                      <a16:colId xmlns:a16="http://schemas.microsoft.com/office/drawing/2014/main" val="2192693726"/>
                    </a:ext>
                  </a:extLst>
                </a:gridCol>
                <a:gridCol w="945340">
                  <a:extLst>
                    <a:ext uri="{9D8B030D-6E8A-4147-A177-3AD203B41FA5}">
                      <a16:colId xmlns:a16="http://schemas.microsoft.com/office/drawing/2014/main" val="2115106196"/>
                    </a:ext>
                  </a:extLst>
                </a:gridCol>
                <a:gridCol w="960837">
                  <a:extLst>
                    <a:ext uri="{9D8B030D-6E8A-4147-A177-3AD203B41FA5}">
                      <a16:colId xmlns:a16="http://schemas.microsoft.com/office/drawing/2014/main" val="3290714903"/>
                    </a:ext>
                  </a:extLst>
                </a:gridCol>
              </a:tblGrid>
              <a:tr h="30657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Monthly Full-time Cost ($2019)</a:t>
                      </a:r>
                      <a:r>
                        <a:rPr lang="en-US" sz="12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49705"/>
                  </a:ext>
                </a:extLst>
              </a:tr>
              <a:tr h="450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Mode of Care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Child Care</a:t>
                      </a:r>
                      <a:r>
                        <a:rPr lang="en-US" sz="12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Aware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Kubota</a:t>
                      </a:r>
                      <a:r>
                        <a:rPr lang="en-US" sz="12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Herbst</a:t>
                      </a:r>
                      <a:r>
                        <a:rPr lang="en-US" sz="12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31524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Nursery/preschool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$710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742887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Center-based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$882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$719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$680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65456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Family-based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$761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$806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$597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96935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$575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73593"/>
                  </a:ext>
                </a:extLst>
              </a:tr>
              <a:tr h="239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$375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03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1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713D-7E51-4071-A647-F1F27F82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Exhibit 4. Percent of Income Spent on Child Care for Children under 15 by Income Group (2011)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A959-F1A6-45D6-99DF-4F8F4777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3D21-5DE6-4FCC-B14C-E3F919DC464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A44021-5650-4173-986C-145144CA2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037058"/>
              </p:ext>
            </p:extLst>
          </p:nvPr>
        </p:nvGraphicFramePr>
        <p:xfrm>
          <a:off x="1164771" y="1179514"/>
          <a:ext cx="6564086" cy="40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A2E5DBF-BBA5-4211-AD6B-7B7BE2CC4062}"/>
              </a:ext>
            </a:extLst>
          </p:cNvPr>
          <p:cNvSpPr/>
          <p:nvPr/>
        </p:nvSpPr>
        <p:spPr>
          <a:xfrm>
            <a:off x="1164771" y="5435828"/>
            <a:ext cx="66511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</a:rPr>
              <a:t>Source: Laughlin 2013, using SIPP data.</a:t>
            </a:r>
          </a:p>
          <a:p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</a:rPr>
              <a:t>Note: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Percent is calculated as average monthly child care payments (prorated from weekly averages) divided by average monthly family income. Estimates based on families paying for care.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6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713D-7E51-4071-A647-F1F27F82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3441"/>
            <a:ext cx="6172200" cy="991384"/>
          </a:xfrm>
        </p:spPr>
        <p:txBody>
          <a:bodyPr/>
          <a:lstStyle/>
          <a:p>
            <a:r>
              <a:rPr lang="en-US" dirty="0"/>
              <a:t>Exhibit 6. Child Care Expenditures and Burden by Income Group, Children Ages 0–5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A959-F1A6-45D6-99DF-4F8F4777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3D21-5DE6-4FCC-B14C-E3F919DC4644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DA1567-E456-4431-8417-99C44B13946C}"/>
              </a:ext>
            </a:extLst>
          </p:cNvPr>
          <p:cNvSpPr/>
          <p:nvPr/>
        </p:nvSpPr>
        <p:spPr>
          <a:xfrm>
            <a:off x="585817" y="3256532"/>
            <a:ext cx="71573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</a:rPr>
              <a:t>Source: Herbst (2018). </a:t>
            </a:r>
            <a:endParaRPr lang="en-US" sz="1100" dirty="0"/>
          </a:p>
          <a:p>
            <a:r>
              <a:rPr lang="en-US" sz="1100" dirty="0">
                <a:latin typeface="Arial" panose="020B0604020202020204" pitchFamily="34" charset="0"/>
              </a:rPr>
              <a:t>1  Median estimates in 2013 dollars.</a:t>
            </a:r>
            <a:endParaRPr lang="en-US" sz="1100" dirty="0"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2909AF-AE38-4912-BCB6-3A9B96389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30166"/>
              </p:ext>
            </p:extLst>
          </p:nvPr>
        </p:nvGraphicFramePr>
        <p:xfrm>
          <a:off x="685800" y="1344440"/>
          <a:ext cx="7256195" cy="1766507"/>
        </p:xfrm>
        <a:graphic>
          <a:graphicData uri="http://schemas.openxmlformats.org/drawingml/2006/table">
            <a:tbl>
              <a:tblPr/>
              <a:tblGrid>
                <a:gridCol w="2201836">
                  <a:extLst>
                    <a:ext uri="{9D8B030D-6E8A-4147-A177-3AD203B41FA5}">
                      <a16:colId xmlns:a16="http://schemas.microsoft.com/office/drawing/2014/main" val="2971467051"/>
                    </a:ext>
                  </a:extLst>
                </a:gridCol>
                <a:gridCol w="1051622">
                  <a:extLst>
                    <a:ext uri="{9D8B030D-6E8A-4147-A177-3AD203B41FA5}">
                      <a16:colId xmlns:a16="http://schemas.microsoft.com/office/drawing/2014/main" val="3258925194"/>
                    </a:ext>
                  </a:extLst>
                </a:gridCol>
                <a:gridCol w="1051622">
                  <a:extLst>
                    <a:ext uri="{9D8B030D-6E8A-4147-A177-3AD203B41FA5}">
                      <a16:colId xmlns:a16="http://schemas.microsoft.com/office/drawing/2014/main" val="1448919834"/>
                    </a:ext>
                  </a:extLst>
                </a:gridCol>
                <a:gridCol w="1051622">
                  <a:extLst>
                    <a:ext uri="{9D8B030D-6E8A-4147-A177-3AD203B41FA5}">
                      <a16:colId xmlns:a16="http://schemas.microsoft.com/office/drawing/2014/main" val="182981119"/>
                    </a:ext>
                  </a:extLst>
                </a:gridCol>
                <a:gridCol w="1051622">
                  <a:extLst>
                    <a:ext uri="{9D8B030D-6E8A-4147-A177-3AD203B41FA5}">
                      <a16:colId xmlns:a16="http://schemas.microsoft.com/office/drawing/2014/main" val="115178689"/>
                    </a:ext>
                  </a:extLst>
                </a:gridCol>
                <a:gridCol w="847871">
                  <a:extLst>
                    <a:ext uri="{9D8B030D-6E8A-4147-A177-3AD203B41FA5}">
                      <a16:colId xmlns:a16="http://schemas.microsoft.com/office/drawing/2014/main" val="3349269691"/>
                    </a:ext>
                  </a:extLst>
                </a:gridCol>
              </a:tblGrid>
              <a:tr h="4023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Income Quartile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Monthly Expenditures</a:t>
                      </a:r>
                      <a:r>
                        <a:rPr lang="en-US" sz="12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Burden (share of income)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444772"/>
                  </a:ext>
                </a:extLst>
              </a:tr>
              <a:tr h="304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970785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to 25% income quartile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01871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 to 75% income quartile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229458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 to 100% income quartile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008670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Entire Sample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79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50677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_freddie">
  <a:themeElements>
    <a:clrScheme name="New FM Palette">
      <a:dk1>
        <a:srgbClr val="000000"/>
      </a:dk1>
      <a:lt1>
        <a:srgbClr val="FFFFFF"/>
      </a:lt1>
      <a:dk2>
        <a:srgbClr val="0085C8"/>
      </a:dk2>
      <a:lt2>
        <a:srgbClr val="EEECE1"/>
      </a:lt2>
      <a:accent1>
        <a:srgbClr val="0070C0"/>
      </a:accent1>
      <a:accent2>
        <a:srgbClr val="88BD45"/>
      </a:accent2>
      <a:accent3>
        <a:srgbClr val="F6C700"/>
      </a:accent3>
      <a:accent4>
        <a:srgbClr val="00B0F0"/>
      </a:accent4>
      <a:accent5>
        <a:srgbClr val="E46C0A"/>
      </a:accent5>
      <a:accent6>
        <a:srgbClr val="C00000"/>
      </a:accent6>
      <a:hlink>
        <a:srgbClr val="0000FF"/>
      </a:hlink>
      <a:folHlink>
        <a:srgbClr val="00B0F0"/>
      </a:folHlink>
    </a:clrScheme>
    <a:fontScheme name="Freddie 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  <a:ln>
          <a:noFill/>
        </a:ln>
      </a:spPr>
      <a:bodyPr wrap="non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Freddie-Mac-New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A500"/>
        </a:accent1>
        <a:accent2>
          <a:srgbClr val="0093DD"/>
        </a:accent2>
        <a:accent3>
          <a:srgbClr val="FFFFFF"/>
        </a:accent3>
        <a:accent4>
          <a:srgbClr val="000000"/>
        </a:accent4>
        <a:accent5>
          <a:srgbClr val="B2CFAA"/>
        </a:accent5>
        <a:accent6>
          <a:srgbClr val="0085C8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_freddie" id="{69C1B336-37E2-4979-B056-1CB4178E1364}" vid="{DF51906C-9B60-4C0D-B31B-17E7E33F0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4FC4B2A65E349B8DF543B39B82110" ma:contentTypeVersion="10" ma:contentTypeDescription="Create a new document." ma:contentTypeScope="" ma:versionID="a29374bd7661858af6248aad40721563">
  <xsd:schema xmlns:xsd="http://www.w3.org/2001/XMLSchema" xmlns:xs="http://www.w3.org/2001/XMLSchema" xmlns:p="http://schemas.microsoft.com/office/2006/metadata/properties" xmlns:ns3="885d530f-5a05-40a2-b6b4-add41e7eb397" targetNamespace="http://schemas.microsoft.com/office/2006/metadata/properties" ma:root="true" ma:fieldsID="ffcc2d4f109297228fdd045d11c74be4" ns3:_="">
    <xsd:import namespace="885d530f-5a05-40a2-b6b4-add41e7eb3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d530f-5a05-40a2-b6b4-add41e7eb3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71D91C-96CA-4F73-A733-9BD817D21A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32548-BE04-42DA-8A62-F7C386A5F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5d530f-5a05-40a2-b6b4-add41e7eb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7F5CEE-7AAD-460A-8832-8EB9C9634AA5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885d530f-5a05-40a2-b6b4-add41e7eb39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49349</TotalTime>
  <Words>575</Words>
  <Application>Microsoft Office PowerPoint</Application>
  <PresentationFormat>On-screen Show (4:3)</PresentationFormat>
  <Paragraphs>97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public_freddie</vt:lpstr>
      <vt:lpstr>Exhibit 1: Real Price Change for Select Families' Budget Items, 1993-2018 </vt:lpstr>
      <vt:lpstr>Exhibit 2: Average Monthly Child Care Expenditures for All Care Arrangements</vt:lpstr>
      <vt:lpstr>Exhibit 3. Monthly Child Care Expenditures for Select Child Care Arrangements </vt:lpstr>
      <vt:lpstr>Exhibit 4. Percent of Income Spent on Child Care for Children under 15 by Income Group (2011) </vt:lpstr>
      <vt:lpstr>Exhibit 6. Child Care Expenditures and Burden by Income Group, Children Ages 0–5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Liyi</dc:creator>
  <cp:lastModifiedBy>Waugaman, Angela C</cp:lastModifiedBy>
  <cp:revision>397</cp:revision>
  <cp:lastPrinted>2019-10-16T14:41:58Z</cp:lastPrinted>
  <dcterms:created xsi:type="dcterms:W3CDTF">2018-10-22T15:45:10Z</dcterms:created>
  <dcterms:modified xsi:type="dcterms:W3CDTF">2020-01-06T21:48:34Z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0x010100F594FC4B2A65E349B8DF543B39B82110</vt:lpwstr>
  </property>
</Properties>
</file>