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0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E2"/>
    <a:srgbClr val="88BD45"/>
    <a:srgbClr val="777874"/>
    <a:srgbClr val="E7EB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hlmc.com\shared\he22p2v1\OCE\Outlook\2019\03%20Mar\Outlook%20text\March%20charts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hlmc.com\shared\he22p2v1\OCE\Outlook\2019\03%20Mar\Outlook%20text\March%20charts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hlmc.com\shared\he22p2v1\OCE\Outlook\2019\03%20Mar\Outlook%20text\March%20charts%20dat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hlmc.com\shared\he22p2v1\OCE\Outlook\2019\03%20Mar\Outlook%20text\March%20charts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rgbClr val="7778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Freddie Mac Primary Mortgage</a:t>
            </a:r>
            <a:r>
              <a:rPr lang="en-US" sz="1800" b="1" baseline="0">
                <a:solidFill>
                  <a:srgbClr val="7778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Market Survey</a:t>
            </a:r>
            <a:r>
              <a:rPr lang="en-US" sz="1800" b="1" i="0" u="none" strike="noStrike" baseline="0">
                <a:solidFill>
                  <a:srgbClr val="77787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en-US" sz="1800" b="1" baseline="0">
              <a:solidFill>
                <a:srgbClr val="7778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4.3923819867344146E-3"/>
          <c:y val="1.70940170940170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'Exhibit 2 - PMMS'!$B$1</c:f>
              <c:strCache>
                <c:ptCount val="1"/>
                <c:pt idx="0">
                  <c:v>30-Yr 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'Exhibit 2 - PMMS'!$A$2:$A$37</c:f>
              <c:strCache>
                <c:ptCount val="36"/>
                <c:pt idx="0">
                  <c:v>2012Q1</c:v>
                </c:pt>
                <c:pt idx="1">
                  <c:v>2012Q2</c:v>
                </c:pt>
                <c:pt idx="2">
                  <c:v>2012Q3</c:v>
                </c:pt>
                <c:pt idx="3">
                  <c:v>2012Q4</c:v>
                </c:pt>
                <c:pt idx="4">
                  <c:v>2013Q1</c:v>
                </c:pt>
                <c:pt idx="5">
                  <c:v>2013Q2</c:v>
                </c:pt>
                <c:pt idx="6">
                  <c:v>2013Q3</c:v>
                </c:pt>
                <c:pt idx="7">
                  <c:v>2013Q4</c:v>
                </c:pt>
                <c:pt idx="8">
                  <c:v>2014Q1</c:v>
                </c:pt>
                <c:pt idx="9">
                  <c:v>2014Q2</c:v>
                </c:pt>
                <c:pt idx="10">
                  <c:v>2014Q3</c:v>
                </c:pt>
                <c:pt idx="11">
                  <c:v>2014Q4</c:v>
                </c:pt>
                <c:pt idx="12">
                  <c:v>2015Q1</c:v>
                </c:pt>
                <c:pt idx="13">
                  <c:v>2015Q2</c:v>
                </c:pt>
                <c:pt idx="14">
                  <c:v>2015Q3</c:v>
                </c:pt>
                <c:pt idx="15">
                  <c:v>2015Q4</c:v>
                </c:pt>
                <c:pt idx="16">
                  <c:v>2016Q1</c:v>
                </c:pt>
                <c:pt idx="17">
                  <c:v>2016Q2</c:v>
                </c:pt>
                <c:pt idx="18">
                  <c:v>2016Q3</c:v>
                </c:pt>
                <c:pt idx="19">
                  <c:v>2016Q4</c:v>
                </c:pt>
                <c:pt idx="20">
                  <c:v>2017Q1</c:v>
                </c:pt>
                <c:pt idx="21">
                  <c:v>2017Q2</c:v>
                </c:pt>
                <c:pt idx="22">
                  <c:v>2017Q3</c:v>
                </c:pt>
                <c:pt idx="23">
                  <c:v>2017Q4</c:v>
                </c:pt>
                <c:pt idx="24">
                  <c:v>2018Q1</c:v>
                </c:pt>
                <c:pt idx="25">
                  <c:v>2018Q2</c:v>
                </c:pt>
                <c:pt idx="26">
                  <c:v>2018Q3</c:v>
                </c:pt>
                <c:pt idx="27">
                  <c:v>2018Q4</c:v>
                </c:pt>
                <c:pt idx="28">
                  <c:v>2019Q1</c:v>
                </c:pt>
                <c:pt idx="29">
                  <c:v>2019Q2</c:v>
                </c:pt>
                <c:pt idx="30">
                  <c:v>2019Q3</c:v>
                </c:pt>
                <c:pt idx="31">
                  <c:v>2019Q4</c:v>
                </c:pt>
                <c:pt idx="32">
                  <c:v>2020Q1</c:v>
                </c:pt>
                <c:pt idx="33">
                  <c:v>2020Q2</c:v>
                </c:pt>
                <c:pt idx="34">
                  <c:v>2020Q3</c:v>
                </c:pt>
                <c:pt idx="35">
                  <c:v>2020Q4</c:v>
                </c:pt>
              </c:strCache>
            </c:strRef>
          </c:cat>
          <c:val>
            <c:numRef>
              <c:f>'Exhibit 2 - PMMS'!$B$2:$B$37</c:f>
              <c:numCache>
                <c:formatCode>0.00</c:formatCode>
                <c:ptCount val="36"/>
                <c:pt idx="0">
                  <c:v>3.92</c:v>
                </c:pt>
                <c:pt idx="1">
                  <c:v>3.79</c:v>
                </c:pt>
                <c:pt idx="2">
                  <c:v>3.55</c:v>
                </c:pt>
                <c:pt idx="3">
                  <c:v>3.36</c:v>
                </c:pt>
                <c:pt idx="4">
                  <c:v>3.5</c:v>
                </c:pt>
                <c:pt idx="5">
                  <c:v>3.67</c:v>
                </c:pt>
                <c:pt idx="6">
                  <c:v>4.4400000000000004</c:v>
                </c:pt>
                <c:pt idx="7">
                  <c:v>4.29</c:v>
                </c:pt>
                <c:pt idx="8">
                  <c:v>4.3600000000000003</c:v>
                </c:pt>
                <c:pt idx="9">
                  <c:v>4.2300000000000004</c:v>
                </c:pt>
                <c:pt idx="10">
                  <c:v>4.1399999999999997</c:v>
                </c:pt>
                <c:pt idx="11">
                  <c:v>3.97</c:v>
                </c:pt>
                <c:pt idx="12">
                  <c:v>3.73</c:v>
                </c:pt>
                <c:pt idx="13">
                  <c:v>3.82</c:v>
                </c:pt>
                <c:pt idx="14">
                  <c:v>3.95</c:v>
                </c:pt>
                <c:pt idx="15">
                  <c:v>3.9</c:v>
                </c:pt>
                <c:pt idx="16">
                  <c:v>3.74</c:v>
                </c:pt>
                <c:pt idx="17">
                  <c:v>3.59</c:v>
                </c:pt>
                <c:pt idx="18">
                  <c:v>3.45</c:v>
                </c:pt>
                <c:pt idx="19">
                  <c:v>3.84</c:v>
                </c:pt>
                <c:pt idx="20">
                  <c:v>4.17</c:v>
                </c:pt>
                <c:pt idx="21">
                  <c:v>3.98</c:v>
                </c:pt>
                <c:pt idx="22">
                  <c:v>3.88</c:v>
                </c:pt>
                <c:pt idx="23">
                  <c:v>3.92</c:v>
                </c:pt>
                <c:pt idx="24">
                  <c:v>4.3</c:v>
                </c:pt>
                <c:pt idx="25">
                  <c:v>4.54</c:v>
                </c:pt>
                <c:pt idx="26">
                  <c:v>4.57</c:v>
                </c:pt>
                <c:pt idx="27">
                  <c:v>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44-4350-A361-CC69CDCF26CE}"/>
            </c:ext>
          </c:extLst>
        </c:ser>
        <c:ser>
          <c:idx val="1"/>
          <c:order val="1"/>
          <c:tx>
            <c:strRef>
              <c:f>'Exhibit 2 - PMMS'!$C$1</c:f>
              <c:strCache>
                <c:ptCount val="1"/>
                <c:pt idx="0">
                  <c:v>30-Yr Fcst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'Exhibit 2 - PMMS'!$A$2:$A$37</c:f>
              <c:strCache>
                <c:ptCount val="36"/>
                <c:pt idx="0">
                  <c:v>2012Q1</c:v>
                </c:pt>
                <c:pt idx="1">
                  <c:v>2012Q2</c:v>
                </c:pt>
                <c:pt idx="2">
                  <c:v>2012Q3</c:v>
                </c:pt>
                <c:pt idx="3">
                  <c:v>2012Q4</c:v>
                </c:pt>
                <c:pt idx="4">
                  <c:v>2013Q1</c:v>
                </c:pt>
                <c:pt idx="5">
                  <c:v>2013Q2</c:v>
                </c:pt>
                <c:pt idx="6">
                  <c:v>2013Q3</c:v>
                </c:pt>
                <c:pt idx="7">
                  <c:v>2013Q4</c:v>
                </c:pt>
                <c:pt idx="8">
                  <c:v>2014Q1</c:v>
                </c:pt>
                <c:pt idx="9">
                  <c:v>2014Q2</c:v>
                </c:pt>
                <c:pt idx="10">
                  <c:v>2014Q3</c:v>
                </c:pt>
                <c:pt idx="11">
                  <c:v>2014Q4</c:v>
                </c:pt>
                <c:pt idx="12">
                  <c:v>2015Q1</c:v>
                </c:pt>
                <c:pt idx="13">
                  <c:v>2015Q2</c:v>
                </c:pt>
                <c:pt idx="14">
                  <c:v>2015Q3</c:v>
                </c:pt>
                <c:pt idx="15">
                  <c:v>2015Q4</c:v>
                </c:pt>
                <c:pt idx="16">
                  <c:v>2016Q1</c:v>
                </c:pt>
                <c:pt idx="17">
                  <c:v>2016Q2</c:v>
                </c:pt>
                <c:pt idx="18">
                  <c:v>2016Q3</c:v>
                </c:pt>
                <c:pt idx="19">
                  <c:v>2016Q4</c:v>
                </c:pt>
                <c:pt idx="20">
                  <c:v>2017Q1</c:v>
                </c:pt>
                <c:pt idx="21">
                  <c:v>2017Q2</c:v>
                </c:pt>
                <c:pt idx="22">
                  <c:v>2017Q3</c:v>
                </c:pt>
                <c:pt idx="23">
                  <c:v>2017Q4</c:v>
                </c:pt>
                <c:pt idx="24">
                  <c:v>2018Q1</c:v>
                </c:pt>
                <c:pt idx="25">
                  <c:v>2018Q2</c:v>
                </c:pt>
                <c:pt idx="26">
                  <c:v>2018Q3</c:v>
                </c:pt>
                <c:pt idx="27">
                  <c:v>2018Q4</c:v>
                </c:pt>
                <c:pt idx="28">
                  <c:v>2019Q1</c:v>
                </c:pt>
                <c:pt idx="29">
                  <c:v>2019Q2</c:v>
                </c:pt>
                <c:pt idx="30">
                  <c:v>2019Q3</c:v>
                </c:pt>
                <c:pt idx="31">
                  <c:v>2019Q4</c:v>
                </c:pt>
                <c:pt idx="32">
                  <c:v>2020Q1</c:v>
                </c:pt>
                <c:pt idx="33">
                  <c:v>2020Q2</c:v>
                </c:pt>
                <c:pt idx="34">
                  <c:v>2020Q3</c:v>
                </c:pt>
                <c:pt idx="35">
                  <c:v>2020Q4</c:v>
                </c:pt>
              </c:strCache>
            </c:strRef>
          </c:cat>
          <c:val>
            <c:numRef>
              <c:f>'Exhibit 2 - PMMS'!$C$2:$C$37</c:f>
              <c:numCache>
                <c:formatCode>General</c:formatCode>
                <c:ptCount val="36"/>
                <c:pt idx="27" formatCode="0.00">
                  <c:v>4.8</c:v>
                </c:pt>
                <c:pt idx="28" formatCode="0.00">
                  <c:v>4.4000000000000004</c:v>
                </c:pt>
                <c:pt idx="29" formatCode="0.00">
                  <c:v>4.5</c:v>
                </c:pt>
                <c:pt idx="30" formatCode="0.00">
                  <c:v>4.5999999999999996</c:v>
                </c:pt>
                <c:pt idx="31" formatCode="0.00">
                  <c:v>4.5999999999999996</c:v>
                </c:pt>
                <c:pt idx="32" formatCode="0.00">
                  <c:v>4.7</c:v>
                </c:pt>
                <c:pt idx="33" formatCode="0.00">
                  <c:v>4.7</c:v>
                </c:pt>
                <c:pt idx="34" formatCode="0.00">
                  <c:v>4.8</c:v>
                </c:pt>
                <c:pt idx="35" formatCode="0.00">
                  <c:v>4.9000000000000004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44-4350-A361-CC69CDCF26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1635960"/>
        <c:axId val="811635632"/>
      </c:lineChart>
      <c:catAx>
        <c:axId val="811635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1635632"/>
        <c:crosses val="autoZero"/>
        <c:auto val="1"/>
        <c:lblAlgn val="ctr"/>
        <c:lblOffset val="100"/>
        <c:noMultiLvlLbl val="0"/>
      </c:catAx>
      <c:valAx>
        <c:axId val="811635632"/>
        <c:scaling>
          <c:orientation val="minMax"/>
          <c:max val="5.5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1635960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rgbClr val="7778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Sales</a:t>
            </a:r>
            <a:r>
              <a:rPr lang="en-US" sz="1800" b="1" baseline="0">
                <a:solidFill>
                  <a:srgbClr val="7778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(Existing + New)</a:t>
            </a:r>
            <a:endParaRPr lang="en-US" sz="1800" b="1">
              <a:solidFill>
                <a:srgbClr val="7778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9.9688344411491842E-3"/>
          <c:y val="2.05128205128205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'Exhibit 3- home sales'!$B$1</c:f>
              <c:strCache>
                <c:ptCount val="1"/>
                <c:pt idx="0">
                  <c:v>Home Sales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'Exhibit 3- home sales'!$A$2:$A$37</c:f>
              <c:strCache>
                <c:ptCount val="36"/>
                <c:pt idx="0">
                  <c:v>2012Q1</c:v>
                </c:pt>
                <c:pt idx="1">
                  <c:v>2012Q2</c:v>
                </c:pt>
                <c:pt idx="2">
                  <c:v>2012Q3</c:v>
                </c:pt>
                <c:pt idx="3">
                  <c:v>2012Q4</c:v>
                </c:pt>
                <c:pt idx="4">
                  <c:v>2013Q1</c:v>
                </c:pt>
                <c:pt idx="5">
                  <c:v>2013Q2</c:v>
                </c:pt>
                <c:pt idx="6">
                  <c:v>2013Q3</c:v>
                </c:pt>
                <c:pt idx="7">
                  <c:v>2013Q4</c:v>
                </c:pt>
                <c:pt idx="8">
                  <c:v>2014Q1</c:v>
                </c:pt>
                <c:pt idx="9">
                  <c:v>2014Q2</c:v>
                </c:pt>
                <c:pt idx="10">
                  <c:v>2014Q3</c:v>
                </c:pt>
                <c:pt idx="11">
                  <c:v>2014Q4</c:v>
                </c:pt>
                <c:pt idx="12">
                  <c:v>2015Q1</c:v>
                </c:pt>
                <c:pt idx="13">
                  <c:v>2015Q2</c:v>
                </c:pt>
                <c:pt idx="14">
                  <c:v>2015Q3</c:v>
                </c:pt>
                <c:pt idx="15">
                  <c:v>2015Q4</c:v>
                </c:pt>
                <c:pt idx="16">
                  <c:v>2016Q1</c:v>
                </c:pt>
                <c:pt idx="17">
                  <c:v>2016Q2</c:v>
                </c:pt>
                <c:pt idx="18">
                  <c:v>2016Q3</c:v>
                </c:pt>
                <c:pt idx="19">
                  <c:v>2016Q4</c:v>
                </c:pt>
                <c:pt idx="20">
                  <c:v>2017Q1</c:v>
                </c:pt>
                <c:pt idx="21">
                  <c:v>2017Q2</c:v>
                </c:pt>
                <c:pt idx="22">
                  <c:v>2017Q3</c:v>
                </c:pt>
                <c:pt idx="23">
                  <c:v>2017Q4</c:v>
                </c:pt>
                <c:pt idx="24">
                  <c:v>2018Q1</c:v>
                </c:pt>
                <c:pt idx="25">
                  <c:v>2018Q2</c:v>
                </c:pt>
                <c:pt idx="26">
                  <c:v>2018Q3</c:v>
                </c:pt>
                <c:pt idx="27">
                  <c:v>2018Q4</c:v>
                </c:pt>
                <c:pt idx="28">
                  <c:v>2019Q1</c:v>
                </c:pt>
                <c:pt idx="29">
                  <c:v>2019Q2</c:v>
                </c:pt>
                <c:pt idx="30">
                  <c:v>2019Q3</c:v>
                </c:pt>
                <c:pt idx="31">
                  <c:v>2019Q4</c:v>
                </c:pt>
                <c:pt idx="32">
                  <c:v>2020Q1</c:v>
                </c:pt>
                <c:pt idx="33">
                  <c:v>2020Q2</c:v>
                </c:pt>
                <c:pt idx="34">
                  <c:v>2020Q3</c:v>
                </c:pt>
                <c:pt idx="35">
                  <c:v>2020Q4</c:v>
                </c:pt>
              </c:strCache>
            </c:strRef>
          </c:cat>
          <c:val>
            <c:numRef>
              <c:f>'Exhibit 3- home sales'!$B$2:$B$37</c:f>
              <c:numCache>
                <c:formatCode>0.00</c:formatCode>
                <c:ptCount val="36"/>
                <c:pt idx="0">
                  <c:v>4.8783400000000006</c:v>
                </c:pt>
                <c:pt idx="1">
                  <c:v>4.9146599999999996</c:v>
                </c:pt>
                <c:pt idx="2">
                  <c:v>5.0430000000000001</c:v>
                </c:pt>
                <c:pt idx="3">
                  <c:v>5.2629999999999999</c:v>
                </c:pt>
                <c:pt idx="4">
                  <c:v>5.4823399999999998</c:v>
                </c:pt>
                <c:pt idx="5">
                  <c:v>5.55966</c:v>
                </c:pt>
                <c:pt idx="6">
                  <c:v>5.6096599999999999</c:v>
                </c:pt>
                <c:pt idx="7">
                  <c:v>5.3810000000000002</c:v>
                </c:pt>
                <c:pt idx="8">
                  <c:v>5.1609999999999996</c:v>
                </c:pt>
                <c:pt idx="9">
                  <c:v>5.306</c:v>
                </c:pt>
                <c:pt idx="10">
                  <c:v>5.4343300000000001</c:v>
                </c:pt>
                <c:pt idx="11">
                  <c:v>5.5513300000000001</c:v>
                </c:pt>
                <c:pt idx="12">
                  <c:v>5.60433</c:v>
                </c:pt>
                <c:pt idx="13">
                  <c:v>5.7536700000000005</c:v>
                </c:pt>
                <c:pt idx="14">
                  <c:v>5.8929999999999998</c:v>
                </c:pt>
                <c:pt idx="15">
                  <c:v>5.6713399999999998</c:v>
                </c:pt>
                <c:pt idx="16">
                  <c:v>5.8713299999999995</c:v>
                </c:pt>
                <c:pt idx="17">
                  <c:v>6.0313299999999996</c:v>
                </c:pt>
                <c:pt idx="18">
                  <c:v>5.9933300000000003</c:v>
                </c:pt>
                <c:pt idx="19">
                  <c:v>6.109</c:v>
                </c:pt>
                <c:pt idx="20">
                  <c:v>6.22</c:v>
                </c:pt>
                <c:pt idx="21">
                  <c:v>6.15</c:v>
                </c:pt>
                <c:pt idx="22">
                  <c:v>5.99</c:v>
                </c:pt>
                <c:pt idx="23">
                  <c:v>6.25</c:v>
                </c:pt>
                <c:pt idx="24">
                  <c:v>6.1629999999999994</c:v>
                </c:pt>
                <c:pt idx="25">
                  <c:v>6.0460000000000003</c:v>
                </c:pt>
                <c:pt idx="26">
                  <c:v>5.9149999999999991</c:v>
                </c:pt>
                <c:pt idx="27">
                  <c:v>5.7509999999999994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1E-4F5F-A883-F244ED87E9E1}"/>
            </c:ext>
          </c:extLst>
        </c:ser>
        <c:ser>
          <c:idx val="1"/>
          <c:order val="1"/>
          <c:tx>
            <c:strRef>
              <c:f>'Exhibit 3- home sales'!$C$1</c:f>
              <c:strCache>
                <c:ptCount val="1"/>
                <c:pt idx="0">
                  <c:v>Home Sales Forecast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'Exhibit 3- home sales'!$A$2:$A$37</c:f>
              <c:strCache>
                <c:ptCount val="36"/>
                <c:pt idx="0">
                  <c:v>2012Q1</c:v>
                </c:pt>
                <c:pt idx="1">
                  <c:v>2012Q2</c:v>
                </c:pt>
                <c:pt idx="2">
                  <c:v>2012Q3</c:v>
                </c:pt>
                <c:pt idx="3">
                  <c:v>2012Q4</c:v>
                </c:pt>
                <c:pt idx="4">
                  <c:v>2013Q1</c:v>
                </c:pt>
                <c:pt idx="5">
                  <c:v>2013Q2</c:v>
                </c:pt>
                <c:pt idx="6">
                  <c:v>2013Q3</c:v>
                </c:pt>
                <c:pt idx="7">
                  <c:v>2013Q4</c:v>
                </c:pt>
                <c:pt idx="8">
                  <c:v>2014Q1</c:v>
                </c:pt>
                <c:pt idx="9">
                  <c:v>2014Q2</c:v>
                </c:pt>
                <c:pt idx="10">
                  <c:v>2014Q3</c:v>
                </c:pt>
                <c:pt idx="11">
                  <c:v>2014Q4</c:v>
                </c:pt>
                <c:pt idx="12">
                  <c:v>2015Q1</c:v>
                </c:pt>
                <c:pt idx="13">
                  <c:v>2015Q2</c:v>
                </c:pt>
                <c:pt idx="14">
                  <c:v>2015Q3</c:v>
                </c:pt>
                <c:pt idx="15">
                  <c:v>2015Q4</c:v>
                </c:pt>
                <c:pt idx="16">
                  <c:v>2016Q1</c:v>
                </c:pt>
                <c:pt idx="17">
                  <c:v>2016Q2</c:v>
                </c:pt>
                <c:pt idx="18">
                  <c:v>2016Q3</c:v>
                </c:pt>
                <c:pt idx="19">
                  <c:v>2016Q4</c:v>
                </c:pt>
                <c:pt idx="20">
                  <c:v>2017Q1</c:v>
                </c:pt>
                <c:pt idx="21">
                  <c:v>2017Q2</c:v>
                </c:pt>
                <c:pt idx="22">
                  <c:v>2017Q3</c:v>
                </c:pt>
                <c:pt idx="23">
                  <c:v>2017Q4</c:v>
                </c:pt>
                <c:pt idx="24">
                  <c:v>2018Q1</c:v>
                </c:pt>
                <c:pt idx="25">
                  <c:v>2018Q2</c:v>
                </c:pt>
                <c:pt idx="26">
                  <c:v>2018Q3</c:v>
                </c:pt>
                <c:pt idx="27">
                  <c:v>2018Q4</c:v>
                </c:pt>
                <c:pt idx="28">
                  <c:v>2019Q1</c:v>
                </c:pt>
                <c:pt idx="29">
                  <c:v>2019Q2</c:v>
                </c:pt>
                <c:pt idx="30">
                  <c:v>2019Q3</c:v>
                </c:pt>
                <c:pt idx="31">
                  <c:v>2019Q4</c:v>
                </c:pt>
                <c:pt idx="32">
                  <c:v>2020Q1</c:v>
                </c:pt>
                <c:pt idx="33">
                  <c:v>2020Q2</c:v>
                </c:pt>
                <c:pt idx="34">
                  <c:v>2020Q3</c:v>
                </c:pt>
                <c:pt idx="35">
                  <c:v>2020Q4</c:v>
                </c:pt>
              </c:strCache>
            </c:strRef>
          </c:cat>
          <c:val>
            <c:numRef>
              <c:f>'Exhibit 3- home sales'!$C$2:$C$37</c:f>
              <c:numCache>
                <c:formatCode>General</c:formatCode>
                <c:ptCount val="36"/>
                <c:pt idx="27" formatCode="0.00">
                  <c:v>5.7509999999999994</c:v>
                </c:pt>
                <c:pt idx="28" formatCode="0.00">
                  <c:v>5.71</c:v>
                </c:pt>
                <c:pt idx="29" formatCode="0.00">
                  <c:v>5.91</c:v>
                </c:pt>
                <c:pt idx="30" formatCode="0.00">
                  <c:v>6.0200000000000005</c:v>
                </c:pt>
                <c:pt idx="31" formatCode="0.00">
                  <c:v>6.12</c:v>
                </c:pt>
                <c:pt idx="32" formatCode="0.00">
                  <c:v>6.1532580097014602</c:v>
                </c:pt>
                <c:pt idx="33" formatCode="0.00">
                  <c:v>6.1358679386693566</c:v>
                </c:pt>
                <c:pt idx="34" formatCode="0.00">
                  <c:v>6.1400000000000006</c:v>
                </c:pt>
                <c:pt idx="35" formatCode="0.00">
                  <c:v>6.12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1E-4F5F-A883-F244ED87E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3252912"/>
        <c:axId val="813242416"/>
      </c:lineChart>
      <c:catAx>
        <c:axId val="81325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3242416"/>
        <c:crosses val="autoZero"/>
        <c:auto val="1"/>
        <c:lblAlgn val="ctr"/>
        <c:lblOffset val="100"/>
        <c:noMultiLvlLbl val="0"/>
      </c:catAx>
      <c:valAx>
        <c:axId val="813242416"/>
        <c:scaling>
          <c:orientation val="minMax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325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700" b="1">
                <a:solidFill>
                  <a:srgbClr val="7778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Quarterly</a:t>
            </a:r>
            <a:r>
              <a:rPr lang="en-US" sz="1700" b="1" baseline="0">
                <a:solidFill>
                  <a:srgbClr val="7778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Percent Change in Freddie Mac House Price Index</a:t>
            </a:r>
            <a:endParaRPr lang="en-US" sz="1700" b="1">
              <a:solidFill>
                <a:srgbClr val="7778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1.0605305161227607E-2"/>
          <c:y val="1.226053639846743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'Exhibit 4 - HPA'!$B$1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'Exhibit 4 - HPA'!$A$2:$A$37</c:f>
              <c:strCache>
                <c:ptCount val="36"/>
                <c:pt idx="0">
                  <c:v>2012Q1</c:v>
                </c:pt>
                <c:pt idx="1">
                  <c:v>2012Q2</c:v>
                </c:pt>
                <c:pt idx="2">
                  <c:v>2012Q3</c:v>
                </c:pt>
                <c:pt idx="3">
                  <c:v>2012Q4</c:v>
                </c:pt>
                <c:pt idx="4">
                  <c:v>2013Q1</c:v>
                </c:pt>
                <c:pt idx="5">
                  <c:v>2013Q2</c:v>
                </c:pt>
                <c:pt idx="6">
                  <c:v>2013Q3</c:v>
                </c:pt>
                <c:pt idx="7">
                  <c:v>2013Q4</c:v>
                </c:pt>
                <c:pt idx="8">
                  <c:v>2014Q1</c:v>
                </c:pt>
                <c:pt idx="9">
                  <c:v>2014Q2</c:v>
                </c:pt>
                <c:pt idx="10">
                  <c:v>2014Q3</c:v>
                </c:pt>
                <c:pt idx="11">
                  <c:v>2014Q4</c:v>
                </c:pt>
                <c:pt idx="12">
                  <c:v>2015Q1</c:v>
                </c:pt>
                <c:pt idx="13">
                  <c:v>2015Q2</c:v>
                </c:pt>
                <c:pt idx="14">
                  <c:v>2015Q3</c:v>
                </c:pt>
                <c:pt idx="15">
                  <c:v>2015Q4</c:v>
                </c:pt>
                <c:pt idx="16">
                  <c:v>2016Q1</c:v>
                </c:pt>
                <c:pt idx="17">
                  <c:v>2016Q2</c:v>
                </c:pt>
                <c:pt idx="18">
                  <c:v>2016Q3</c:v>
                </c:pt>
                <c:pt idx="19">
                  <c:v>2016Q4</c:v>
                </c:pt>
                <c:pt idx="20">
                  <c:v>2017Q1</c:v>
                </c:pt>
                <c:pt idx="21">
                  <c:v>2017Q2</c:v>
                </c:pt>
                <c:pt idx="22">
                  <c:v>2017Q3</c:v>
                </c:pt>
                <c:pt idx="23">
                  <c:v>2017Q4</c:v>
                </c:pt>
                <c:pt idx="24">
                  <c:v>2018Q1</c:v>
                </c:pt>
                <c:pt idx="25">
                  <c:v>2018Q2</c:v>
                </c:pt>
                <c:pt idx="26">
                  <c:v>2018Q3</c:v>
                </c:pt>
                <c:pt idx="27">
                  <c:v>2018Q4</c:v>
                </c:pt>
                <c:pt idx="28">
                  <c:v>2019Q1</c:v>
                </c:pt>
                <c:pt idx="29">
                  <c:v>2019Q2</c:v>
                </c:pt>
                <c:pt idx="30">
                  <c:v>2019Q3</c:v>
                </c:pt>
                <c:pt idx="31">
                  <c:v>2019Q4</c:v>
                </c:pt>
                <c:pt idx="32">
                  <c:v>2020Q1</c:v>
                </c:pt>
                <c:pt idx="33">
                  <c:v>2020Q2</c:v>
                </c:pt>
                <c:pt idx="34">
                  <c:v>2020Q3</c:v>
                </c:pt>
                <c:pt idx="35">
                  <c:v>2020Q4</c:v>
                </c:pt>
              </c:strCache>
            </c:strRef>
          </c:cat>
          <c:val>
            <c:numRef>
              <c:f>'Exhibit 4 - HPA'!$B$2:$B$37</c:f>
              <c:numCache>
                <c:formatCode>_(* #,##0.0_);_(* \(#,##0.0\);_(* "-"??_);_(@_)</c:formatCode>
                <c:ptCount val="36"/>
                <c:pt idx="0">
                  <c:v>0.53184109914603506</c:v>
                </c:pt>
                <c:pt idx="1">
                  <c:v>1.7048815077421509</c:v>
                </c:pt>
                <c:pt idx="2">
                  <c:v>1.8016800213415785</c:v>
                </c:pt>
                <c:pt idx="3">
                  <c:v>2.2155999887871758</c:v>
                </c:pt>
                <c:pt idx="4">
                  <c:v>2.8739361528237639</c:v>
                </c:pt>
                <c:pt idx="5">
                  <c:v>2.9826744728467913</c:v>
                </c:pt>
                <c:pt idx="6">
                  <c:v>2.4234376590913653</c:v>
                </c:pt>
                <c:pt idx="7">
                  <c:v>1.3887574727693863</c:v>
                </c:pt>
                <c:pt idx="8">
                  <c:v>1.4837002838145708</c:v>
                </c:pt>
                <c:pt idx="9">
                  <c:v>0.85713823143136469</c:v>
                </c:pt>
                <c:pt idx="10">
                  <c:v>1.0813711778527857</c:v>
                </c:pt>
                <c:pt idx="11">
                  <c:v>1.4202993548539933</c:v>
                </c:pt>
                <c:pt idx="12">
                  <c:v>1.4339596622971795</c:v>
                </c:pt>
                <c:pt idx="13">
                  <c:v>1.4599460235844575</c:v>
                </c:pt>
                <c:pt idx="14">
                  <c:v>1.5074992419422673</c:v>
                </c:pt>
                <c:pt idx="15">
                  <c:v>1.6206823589921981</c:v>
                </c:pt>
                <c:pt idx="16">
                  <c:v>1.5277468582361342</c:v>
                </c:pt>
                <c:pt idx="17">
                  <c:v>1.4690784003315027</c:v>
                </c:pt>
                <c:pt idx="18">
                  <c:v>1.6023435776004291</c:v>
                </c:pt>
                <c:pt idx="19">
                  <c:v>1.6705972732275143</c:v>
                </c:pt>
                <c:pt idx="20">
                  <c:v>1.8064604507676219</c:v>
                </c:pt>
                <c:pt idx="21">
                  <c:v>1.7055135265606098</c:v>
                </c:pt>
                <c:pt idx="22">
                  <c:v>1.7000886897650558</c:v>
                </c:pt>
                <c:pt idx="23">
                  <c:v>1.8991550752720501</c:v>
                </c:pt>
                <c:pt idx="24">
                  <c:v>2.0016994792910081</c:v>
                </c:pt>
                <c:pt idx="25">
                  <c:v>0.96665471720474017</c:v>
                </c:pt>
                <c:pt idx="26">
                  <c:v>0.99411031968783536</c:v>
                </c:pt>
                <c:pt idx="27">
                  <c:v>0.67389579721903736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C8-49DB-AD28-0AAF33E27806}"/>
            </c:ext>
          </c:extLst>
        </c:ser>
        <c:ser>
          <c:idx val="3"/>
          <c:order val="1"/>
          <c:tx>
            <c:strRef>
              <c:f>'Exhibit 4 - HPA'!$C$1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>
              <a:solidFill>
                <a:srgbClr val="00B0F0"/>
              </a:solidFill>
              <a:prstDash val="dash"/>
            </a:ln>
          </c:spPr>
          <c:marker>
            <c:symbol val="none"/>
          </c:marker>
          <c:cat>
            <c:strRef>
              <c:f>'Exhibit 4 - HPA'!$A$2:$A$37</c:f>
              <c:strCache>
                <c:ptCount val="36"/>
                <c:pt idx="0">
                  <c:v>2012Q1</c:v>
                </c:pt>
                <c:pt idx="1">
                  <c:v>2012Q2</c:v>
                </c:pt>
                <c:pt idx="2">
                  <c:v>2012Q3</c:v>
                </c:pt>
                <c:pt idx="3">
                  <c:v>2012Q4</c:v>
                </c:pt>
                <c:pt idx="4">
                  <c:v>2013Q1</c:v>
                </c:pt>
                <c:pt idx="5">
                  <c:v>2013Q2</c:v>
                </c:pt>
                <c:pt idx="6">
                  <c:v>2013Q3</c:v>
                </c:pt>
                <c:pt idx="7">
                  <c:v>2013Q4</c:v>
                </c:pt>
                <c:pt idx="8">
                  <c:v>2014Q1</c:v>
                </c:pt>
                <c:pt idx="9">
                  <c:v>2014Q2</c:v>
                </c:pt>
                <c:pt idx="10">
                  <c:v>2014Q3</c:v>
                </c:pt>
                <c:pt idx="11">
                  <c:v>2014Q4</c:v>
                </c:pt>
                <c:pt idx="12">
                  <c:v>2015Q1</c:v>
                </c:pt>
                <c:pt idx="13">
                  <c:v>2015Q2</c:v>
                </c:pt>
                <c:pt idx="14">
                  <c:v>2015Q3</c:v>
                </c:pt>
                <c:pt idx="15">
                  <c:v>2015Q4</c:v>
                </c:pt>
                <c:pt idx="16">
                  <c:v>2016Q1</c:v>
                </c:pt>
                <c:pt idx="17">
                  <c:v>2016Q2</c:v>
                </c:pt>
                <c:pt idx="18">
                  <c:v>2016Q3</c:v>
                </c:pt>
                <c:pt idx="19">
                  <c:v>2016Q4</c:v>
                </c:pt>
                <c:pt idx="20">
                  <c:v>2017Q1</c:v>
                </c:pt>
                <c:pt idx="21">
                  <c:v>2017Q2</c:v>
                </c:pt>
                <c:pt idx="22">
                  <c:v>2017Q3</c:v>
                </c:pt>
                <c:pt idx="23">
                  <c:v>2017Q4</c:v>
                </c:pt>
                <c:pt idx="24">
                  <c:v>2018Q1</c:v>
                </c:pt>
                <c:pt idx="25">
                  <c:v>2018Q2</c:v>
                </c:pt>
                <c:pt idx="26">
                  <c:v>2018Q3</c:v>
                </c:pt>
                <c:pt idx="27">
                  <c:v>2018Q4</c:v>
                </c:pt>
                <c:pt idx="28">
                  <c:v>2019Q1</c:v>
                </c:pt>
                <c:pt idx="29">
                  <c:v>2019Q2</c:v>
                </c:pt>
                <c:pt idx="30">
                  <c:v>2019Q3</c:v>
                </c:pt>
                <c:pt idx="31">
                  <c:v>2019Q4</c:v>
                </c:pt>
                <c:pt idx="32">
                  <c:v>2020Q1</c:v>
                </c:pt>
                <c:pt idx="33">
                  <c:v>2020Q2</c:v>
                </c:pt>
                <c:pt idx="34">
                  <c:v>2020Q3</c:v>
                </c:pt>
                <c:pt idx="35">
                  <c:v>2020Q4</c:v>
                </c:pt>
              </c:strCache>
            </c:strRef>
          </c:cat>
          <c:val>
            <c:numRef>
              <c:f>'Exhibit 4 - HPA'!$C$2:$C$37</c:f>
              <c:numCache>
                <c:formatCode>General</c:formatCode>
                <c:ptCount val="36"/>
                <c:pt idx="27" formatCode="_(* #,##0.0_);_(* \(#,##0.0\);_(* &quot;-&quot;??_);_(@_)">
                  <c:v>0.67389579721903736</c:v>
                </c:pt>
                <c:pt idx="28" formatCode="_(* #,##0.0_);_(* \(#,##0.0\);_(* &quot;-&quot;??_);_(@_)">
                  <c:v>0.75807626678383588</c:v>
                </c:pt>
                <c:pt idx="29" formatCode="_(* #,##0.0_);_(* \(#,##0.0\);_(* &quot;-&quot;??_);_(@_)">
                  <c:v>0.88809900079884763</c:v>
                </c:pt>
                <c:pt idx="30" formatCode="_(* #,##0.0_);_(* \(#,##0.0\);_(* &quot;-&quot;??_);_(@_)">
                  <c:v>0.88809900079465098</c:v>
                </c:pt>
                <c:pt idx="31" formatCode="_(* #,##0.0_);_(* \(#,##0.0\);_(* &quot;-&quot;??_);_(@_)">
                  <c:v>0.88809900079389603</c:v>
                </c:pt>
                <c:pt idx="32" formatCode="_(* #,##0.0_);_(* \(#,##0.0\);_(* &quot;-&quot;??_);_(@_)">
                  <c:v>0.78176792966848652</c:v>
                </c:pt>
                <c:pt idx="33" formatCode="_(* #,##0.0_);_(* \(#,##0.0\);_(* &quot;-&quot;??_);_(@_)">
                  <c:v>0.5694418723813488</c:v>
                </c:pt>
                <c:pt idx="34" formatCode="_(* #,##0.0_);_(* \(#,##0.0\);_(* &quot;-&quot;??_);_(@_)">
                  <c:v>0.56944187236702692</c:v>
                </c:pt>
                <c:pt idx="35" formatCode="_(* #,##0.0_);_(* \(#,##0.0\);_(* &quot;-&quot;??_);_(@_)">
                  <c:v>0.5694418723539707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C8-49DB-AD28-0AAF33E27806}"/>
            </c:ext>
          </c:extLst>
        </c:ser>
        <c:ser>
          <c:idx val="0"/>
          <c:order val="2"/>
          <c:tx>
            <c:strRef>
              <c:f>'Exhibit 4 - HPA'!$B$1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'Exhibit 4 - HPA'!$A$2:$A$37</c:f>
              <c:strCache>
                <c:ptCount val="36"/>
                <c:pt idx="0">
                  <c:v>2012Q1</c:v>
                </c:pt>
                <c:pt idx="1">
                  <c:v>2012Q2</c:v>
                </c:pt>
                <c:pt idx="2">
                  <c:v>2012Q3</c:v>
                </c:pt>
                <c:pt idx="3">
                  <c:v>2012Q4</c:v>
                </c:pt>
                <c:pt idx="4">
                  <c:v>2013Q1</c:v>
                </c:pt>
                <c:pt idx="5">
                  <c:v>2013Q2</c:v>
                </c:pt>
                <c:pt idx="6">
                  <c:v>2013Q3</c:v>
                </c:pt>
                <c:pt idx="7">
                  <c:v>2013Q4</c:v>
                </c:pt>
                <c:pt idx="8">
                  <c:v>2014Q1</c:v>
                </c:pt>
                <c:pt idx="9">
                  <c:v>2014Q2</c:v>
                </c:pt>
                <c:pt idx="10">
                  <c:v>2014Q3</c:v>
                </c:pt>
                <c:pt idx="11">
                  <c:v>2014Q4</c:v>
                </c:pt>
                <c:pt idx="12">
                  <c:v>2015Q1</c:v>
                </c:pt>
                <c:pt idx="13">
                  <c:v>2015Q2</c:v>
                </c:pt>
                <c:pt idx="14">
                  <c:v>2015Q3</c:v>
                </c:pt>
                <c:pt idx="15">
                  <c:v>2015Q4</c:v>
                </c:pt>
                <c:pt idx="16">
                  <c:v>2016Q1</c:v>
                </c:pt>
                <c:pt idx="17">
                  <c:v>2016Q2</c:v>
                </c:pt>
                <c:pt idx="18">
                  <c:v>2016Q3</c:v>
                </c:pt>
                <c:pt idx="19">
                  <c:v>2016Q4</c:v>
                </c:pt>
                <c:pt idx="20">
                  <c:v>2017Q1</c:v>
                </c:pt>
                <c:pt idx="21">
                  <c:v>2017Q2</c:v>
                </c:pt>
                <c:pt idx="22">
                  <c:v>2017Q3</c:v>
                </c:pt>
                <c:pt idx="23">
                  <c:v>2017Q4</c:v>
                </c:pt>
                <c:pt idx="24">
                  <c:v>2018Q1</c:v>
                </c:pt>
                <c:pt idx="25">
                  <c:v>2018Q2</c:v>
                </c:pt>
                <c:pt idx="26">
                  <c:v>2018Q3</c:v>
                </c:pt>
                <c:pt idx="27">
                  <c:v>2018Q4</c:v>
                </c:pt>
                <c:pt idx="28">
                  <c:v>2019Q1</c:v>
                </c:pt>
                <c:pt idx="29">
                  <c:v>2019Q2</c:v>
                </c:pt>
                <c:pt idx="30">
                  <c:v>2019Q3</c:v>
                </c:pt>
                <c:pt idx="31">
                  <c:v>2019Q4</c:v>
                </c:pt>
                <c:pt idx="32">
                  <c:v>2020Q1</c:v>
                </c:pt>
                <c:pt idx="33">
                  <c:v>2020Q2</c:v>
                </c:pt>
                <c:pt idx="34">
                  <c:v>2020Q3</c:v>
                </c:pt>
                <c:pt idx="35">
                  <c:v>2020Q4</c:v>
                </c:pt>
              </c:strCache>
            </c:strRef>
          </c:cat>
          <c:val>
            <c:numRef>
              <c:f>'Exhibit 4 - HPA'!$B$2:$B$37</c:f>
              <c:numCache>
                <c:formatCode>_(* #,##0.0_);_(* \(#,##0.0\);_(* "-"??_);_(@_)</c:formatCode>
                <c:ptCount val="36"/>
                <c:pt idx="0">
                  <c:v>0.53184109914603506</c:v>
                </c:pt>
                <c:pt idx="1">
                  <c:v>1.7048815077421509</c:v>
                </c:pt>
                <c:pt idx="2">
                  <c:v>1.8016800213415785</c:v>
                </c:pt>
                <c:pt idx="3">
                  <c:v>2.2155999887871758</c:v>
                </c:pt>
                <c:pt idx="4">
                  <c:v>2.8739361528237639</c:v>
                </c:pt>
                <c:pt idx="5">
                  <c:v>2.9826744728467913</c:v>
                </c:pt>
                <c:pt idx="6">
                  <c:v>2.4234376590913653</c:v>
                </c:pt>
                <c:pt idx="7">
                  <c:v>1.3887574727693863</c:v>
                </c:pt>
                <c:pt idx="8">
                  <c:v>1.4837002838145708</c:v>
                </c:pt>
                <c:pt idx="9">
                  <c:v>0.85713823143136469</c:v>
                </c:pt>
                <c:pt idx="10">
                  <c:v>1.0813711778527857</c:v>
                </c:pt>
                <c:pt idx="11">
                  <c:v>1.4202993548539933</c:v>
                </c:pt>
                <c:pt idx="12">
                  <c:v>1.4339596622971795</c:v>
                </c:pt>
                <c:pt idx="13">
                  <c:v>1.4599460235844575</c:v>
                </c:pt>
                <c:pt idx="14">
                  <c:v>1.5074992419422673</c:v>
                </c:pt>
                <c:pt idx="15">
                  <c:v>1.6206823589921981</c:v>
                </c:pt>
                <c:pt idx="16">
                  <c:v>1.5277468582361342</c:v>
                </c:pt>
                <c:pt idx="17">
                  <c:v>1.4690784003315027</c:v>
                </c:pt>
                <c:pt idx="18">
                  <c:v>1.6023435776004291</c:v>
                </c:pt>
                <c:pt idx="19">
                  <c:v>1.6705972732275143</c:v>
                </c:pt>
                <c:pt idx="20">
                  <c:v>1.8064604507676219</c:v>
                </c:pt>
                <c:pt idx="21">
                  <c:v>1.7055135265606098</c:v>
                </c:pt>
                <c:pt idx="22">
                  <c:v>1.7000886897650558</c:v>
                </c:pt>
                <c:pt idx="23">
                  <c:v>1.8991550752720501</c:v>
                </c:pt>
                <c:pt idx="24">
                  <c:v>2.0016994792910081</c:v>
                </c:pt>
                <c:pt idx="25">
                  <c:v>0.96665471720474017</c:v>
                </c:pt>
                <c:pt idx="26">
                  <c:v>0.99411031968783536</c:v>
                </c:pt>
                <c:pt idx="27">
                  <c:v>0.67389579721903736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EC8-49DB-AD28-0AAF33E278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0688608"/>
        <c:axId val="810668272"/>
      </c:lineChart>
      <c:catAx>
        <c:axId val="81068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0668272"/>
        <c:crosses val="autoZero"/>
        <c:auto val="1"/>
        <c:lblAlgn val="ctr"/>
        <c:lblOffset val="100"/>
        <c:tickLblSkip val="3"/>
        <c:tickMarkSkip val="3"/>
        <c:noMultiLvlLbl val="0"/>
      </c:catAx>
      <c:valAx>
        <c:axId val="810668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068860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7778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/>
              <a:t>Annual single-family</a:t>
            </a:r>
            <a:r>
              <a:rPr lang="en-US" sz="1800" b="1" baseline="0"/>
              <a:t> mortgage originations ($Trillions)</a:t>
            </a:r>
            <a:endParaRPr lang="en-US" sz="1800" b="1"/>
          </a:p>
        </c:rich>
      </c:tx>
      <c:layout>
        <c:manualLayout>
          <c:xMode val="edge"/>
          <c:yMode val="edge"/>
          <c:x val="1.1488596169260928E-3"/>
          <c:y val="1.10819663855494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77787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8.4694031899543318E-2"/>
          <c:w val="0.99549041767017699"/>
          <c:h val="0.790534940961354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'Exhibit 5- Originations'!$Z$1</c:f>
              <c:strCache>
                <c:ptCount val="1"/>
                <c:pt idx="0">
                  <c:v>Purchase</c:v>
                </c:pt>
              </c:strCache>
            </c:strRef>
          </c:tx>
          <c:spPr>
            <a:solidFill>
              <a:srgbClr val="88BD45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pattFill prst="pct70">
                <a:fgClr>
                  <a:srgbClr val="88BD45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9BC-4CAD-8983-8BB8691F4EBA}"/>
              </c:ext>
            </c:extLst>
          </c:dPt>
          <c:dPt>
            <c:idx val="7"/>
            <c:invertIfNegative val="0"/>
            <c:bubble3D val="0"/>
            <c:spPr>
              <a:pattFill prst="pct70">
                <a:fgClr>
                  <a:srgbClr val="88BD45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9BC-4CAD-8983-8BB8691F4EBA}"/>
              </c:ext>
            </c:extLst>
          </c:dPt>
          <c:dPt>
            <c:idx val="8"/>
            <c:invertIfNegative val="0"/>
            <c:bubble3D val="0"/>
            <c:spPr>
              <a:pattFill prst="pct70">
                <a:fgClr>
                  <a:srgbClr val="88BD45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9BC-4CAD-8983-8BB8691F4E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'Exhibit 5- Originations'!$Y$2:$Y$10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2018F</c:v>
                </c:pt>
                <c:pt idx="7">
                  <c:v>2019F</c:v>
                </c:pt>
                <c:pt idx="8">
                  <c:v>2020F</c:v>
                </c:pt>
              </c:strCache>
            </c:strRef>
          </c:cat>
          <c:val>
            <c:numRef>
              <c:f>'Exhibit 5- Originations'!$Z$2:$Z$10</c:f>
              <c:numCache>
                <c:formatCode>0.0</c:formatCode>
                <c:ptCount val="9"/>
                <c:pt idx="0">
                  <c:v>0.58267999999999998</c:v>
                </c:pt>
                <c:pt idx="1">
                  <c:v>0.752</c:v>
                </c:pt>
                <c:pt idx="2">
                  <c:v>0.78599999999999992</c:v>
                </c:pt>
                <c:pt idx="3">
                  <c:v>0.89888000000000012</c:v>
                </c:pt>
                <c:pt idx="4">
                  <c:v>1.0470299999999999</c:v>
                </c:pt>
                <c:pt idx="5">
                  <c:v>1.1470612064194807</c:v>
                </c:pt>
                <c:pt idx="6">
                  <c:v>1.1522000000000001</c:v>
                </c:pt>
                <c:pt idx="7">
                  <c:v>1.1704000000000001</c:v>
                </c:pt>
                <c:pt idx="8">
                  <c:v>1.23506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BC-4CAD-8983-8BB8691F4EBA}"/>
            </c:ext>
          </c:extLst>
        </c:ser>
        <c:ser>
          <c:idx val="1"/>
          <c:order val="1"/>
          <c:tx>
            <c:strRef>
              <c:f>'Exhibit 5- Originations'!$AA$1</c:f>
              <c:strCache>
                <c:ptCount val="1"/>
                <c:pt idx="0">
                  <c:v>Refi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pattFill prst="pct70">
                <a:fgClr>
                  <a:srgbClr val="00B0F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79BC-4CAD-8983-8BB8691F4EBA}"/>
              </c:ext>
            </c:extLst>
          </c:dPt>
          <c:dPt>
            <c:idx val="7"/>
            <c:invertIfNegative val="0"/>
            <c:bubble3D val="0"/>
            <c:spPr>
              <a:pattFill prst="pct70">
                <a:fgClr>
                  <a:srgbClr val="00B0F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79BC-4CAD-8983-8BB8691F4EBA}"/>
              </c:ext>
            </c:extLst>
          </c:dPt>
          <c:dPt>
            <c:idx val="8"/>
            <c:invertIfNegative val="0"/>
            <c:bubble3D val="0"/>
            <c:spPr>
              <a:pattFill prst="pct70">
                <a:fgClr>
                  <a:srgbClr val="00B0F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79BC-4CAD-8983-8BB8691F4E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'Exhibit 5- Originations'!$Y$2:$Y$10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2018F</c:v>
                </c:pt>
                <c:pt idx="7">
                  <c:v>2019F</c:v>
                </c:pt>
                <c:pt idx="8">
                  <c:v>2020F</c:v>
                </c:pt>
              </c:strCache>
            </c:strRef>
          </c:cat>
          <c:val>
            <c:numRef>
              <c:f>'Exhibit 5- Originations'!$AA$2:$AA$10</c:f>
              <c:numCache>
                <c:formatCode>0.0</c:formatCode>
                <c:ptCount val="9"/>
                <c:pt idx="0">
                  <c:v>1.4983199999999999</c:v>
                </c:pt>
                <c:pt idx="1">
                  <c:v>1.1279999999999999</c:v>
                </c:pt>
                <c:pt idx="2">
                  <c:v>0.52400000000000002</c:v>
                </c:pt>
                <c:pt idx="3">
                  <c:v>0.79711999999999994</c:v>
                </c:pt>
                <c:pt idx="4">
                  <c:v>1.00597</c:v>
                </c:pt>
                <c:pt idx="5">
                  <c:v>0.66293879358051944</c:v>
                </c:pt>
                <c:pt idx="6">
                  <c:v>0.49379999999999996</c:v>
                </c:pt>
                <c:pt idx="7">
                  <c:v>0.50160000000000005</c:v>
                </c:pt>
                <c:pt idx="8">
                  <c:v>0.43393999999999999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9BC-4CAD-8983-8BB8691F4EBA}"/>
            </c:ext>
          </c:extLst>
        </c:ser>
        <c:ser>
          <c:idx val="2"/>
          <c:order val="2"/>
          <c:tx>
            <c:strRef>
              <c:f>'Exhibit 5- Originations'!$AB$1</c:f>
              <c:strCache>
                <c:ptCount val="1"/>
                <c:pt idx="0">
                  <c:v>Total2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rgbClr val="26262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400" b="1">
                        <a:solidFill>
                          <a:srgbClr val="262626"/>
                        </a:solidFill>
                      </a:rPr>
                      <a:t>2.1T</a:t>
                    </a:r>
                  </a:p>
                </c:rich>
              </c:tx>
              <c:numFmt formatCode="@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26262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9BC-4CAD-8983-8BB8691F4EB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CBB0C5D-B701-47A9-A32A-CA5ECF9164C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79BC-4CAD-8983-8BB8691F4EB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70E4040-72E8-4CB9-9E09-D543CA90A8C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79BC-4CAD-8983-8BB8691F4EB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6846202-A0D1-4011-A1F1-DBDEAA5382E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79BC-4CAD-8983-8BB8691F4EB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DB74FF1-E035-46D8-91AE-56D664B15D1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79BC-4CAD-8983-8BB8691F4EB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CFA5C85-07DF-4B46-BF0C-80A2E44ADDE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79BC-4CAD-8983-8BB8691F4EB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35E4F21-FBAB-4270-BD91-9FC92F72260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79BC-4CAD-8983-8BB8691F4EB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523FAC02-EAF7-4776-AD9F-669B044D7C6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79BC-4CAD-8983-8BB8691F4EB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8AC611B2-E766-4C82-857A-7F96A6729EC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79BC-4CAD-8983-8BB8691F4EBA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262626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'Exhibit 5- Originations'!$Y$2:$Y$10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2018F</c:v>
                </c:pt>
                <c:pt idx="7">
                  <c:v>2019F</c:v>
                </c:pt>
                <c:pt idx="8">
                  <c:v>2020F</c:v>
                </c:pt>
              </c:strCache>
            </c:strRef>
          </c:cat>
          <c:val>
            <c:numRef>
              <c:f>'Exhibit 5- Originations'!$AB$2:$AB$10</c:f>
              <c:numCache>
                <c:formatCode>@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'Exhibit 5- Originations'!$AB$2:$AB$10</c15:f>
                <c15:dlblRangeCache>
                  <c:ptCount val="9"/>
                  <c:pt idx="0">
                    <c:v>2.1T</c:v>
                  </c:pt>
                  <c:pt idx="1">
                    <c:v>1.9T</c:v>
                  </c:pt>
                  <c:pt idx="2">
                    <c:v>1.3T</c:v>
                  </c:pt>
                  <c:pt idx="3">
                    <c:v>1.8T</c:v>
                  </c:pt>
                  <c:pt idx="4">
                    <c:v>2.1T</c:v>
                  </c:pt>
                  <c:pt idx="5">
                    <c:v>1.8T</c:v>
                  </c:pt>
                  <c:pt idx="6">
                    <c:v>1.6T</c:v>
                  </c:pt>
                  <c:pt idx="7">
                    <c:v>1.7T</c:v>
                  </c:pt>
                  <c:pt idx="8">
                    <c:v>1.7T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7-79BC-4CAD-8983-8BB8691F4EB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00219784"/>
        <c:axId val="400207648"/>
      </c:barChart>
      <c:catAx>
        <c:axId val="400219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7778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00207648"/>
        <c:crosses val="autoZero"/>
        <c:auto val="1"/>
        <c:lblAlgn val="ctr"/>
        <c:lblOffset val="100"/>
        <c:noMultiLvlLbl val="0"/>
      </c:catAx>
      <c:valAx>
        <c:axId val="40020764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400219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rgbClr val="777874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138343" y="4227536"/>
            <a:ext cx="5589697" cy="80423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0" kern="0" noProof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/>
              <a:t>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49359" y="5334728"/>
            <a:ext cx="5589696" cy="35804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spcBef>
                <a:spcPts val="1200"/>
              </a:spcBef>
              <a:buNone/>
              <a:defRPr sz="1400" baseline="0"/>
            </a:lvl1pPr>
          </a:lstStyle>
          <a:p>
            <a:pPr algn="r">
              <a:spcBef>
                <a:spcPts val="1200"/>
              </a:spcBef>
            </a:pPr>
            <a:r>
              <a:rPr lang="en-US" sz="1800" b="0" kern="0" dirty="0"/>
              <a:t>Presenter’s Name (if needed)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3150118" y="5715004"/>
            <a:ext cx="5577920" cy="297265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Day, Month, Year</a:t>
            </a: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457201" y="371274"/>
            <a:ext cx="4222976" cy="27212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231775" indent="-231775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rgbClr val="426BBA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0188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2pPr>
            <a:lvl3pPr marL="682625" indent="-220663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3pPr>
            <a:lvl4pPr marL="914400" indent="-231775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1146175" indent="-231775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en-US" sz="1200" b="1" cap="all" spc="111" dirty="0" err="1">
                <a:solidFill>
                  <a:srgbClr val="FF0000"/>
                </a:solidFill>
                <a:latin typeface="Arial Black" panose="020B0A04020102020204" pitchFamily="34" charset="0"/>
              </a:rPr>
              <a:t>CONFIDENTIAl</a:t>
            </a:r>
            <a:endParaRPr lang="en-US" sz="1200" b="1" cap="all" spc="11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ontent Placeholder 6"/>
          <p:cNvSpPr txBox="1">
            <a:spLocks/>
          </p:cNvSpPr>
          <p:nvPr userDrawn="1"/>
        </p:nvSpPr>
        <p:spPr>
          <a:xfrm>
            <a:off x="457201" y="371274"/>
            <a:ext cx="4222976" cy="27212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231775" indent="-231775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rgbClr val="426BBA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0188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2pPr>
            <a:lvl3pPr marL="682625" indent="-220663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3pPr>
            <a:lvl4pPr marL="914400" indent="-231775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1146175" indent="-231775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en-US" sz="1200" b="1" cap="all" spc="111" dirty="0" err="1">
                <a:solidFill>
                  <a:srgbClr val="FF0000"/>
                </a:solidFill>
                <a:latin typeface="Arial Black" panose="020B0A04020102020204" pitchFamily="34" charset="0"/>
              </a:rPr>
              <a:t>CONFIDENTIAl</a:t>
            </a:r>
            <a:endParaRPr lang="en-US" sz="1200" b="1" cap="all" spc="11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Low 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4" name="Rectangle 1028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200" y="3809152"/>
            <a:ext cx="5638800" cy="8179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900"/>
              </a:spcBef>
              <a:buFont typeface="Wingdings" pitchFamily="2" charset="2"/>
              <a:buNone/>
              <a:defRPr sz="2200" baseline="0"/>
            </a:lvl1pPr>
          </a:lstStyle>
          <a:p>
            <a:pPr lvl="0"/>
            <a:r>
              <a:rPr lang="en-US" noProof="0" dirty="0"/>
              <a:t>Master subtitle style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457200" y="5016407"/>
            <a:ext cx="7391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57200" y="2012731"/>
            <a:ext cx="7772400" cy="160282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400" b="0" kern="0" noProof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211764"/>
            <a:ext cx="5638800" cy="4398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r>
              <a:rPr lang="en-US" sz="2000" b="0" kern="0" dirty="0"/>
              <a:t>Presenter’s Name (if needed)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795658"/>
            <a:ext cx="5638800" cy="4398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pPr lvl="0">
              <a:spcBef>
                <a:spcPts val="1200"/>
              </a:spcBef>
            </a:pPr>
            <a:r>
              <a:rPr lang="en-US" sz="1400" kern="0" dirty="0">
                <a:solidFill>
                  <a:srgbClr val="000000"/>
                </a:solidFill>
                <a:latin typeface="+mn-lt"/>
              </a:rPr>
              <a:t>Day, Month, Year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57200" y="5016407"/>
            <a:ext cx="777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96C83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Content Placeholder 6"/>
          <p:cNvSpPr txBox="1">
            <a:spLocks/>
          </p:cNvSpPr>
          <p:nvPr/>
        </p:nvSpPr>
        <p:spPr>
          <a:xfrm>
            <a:off x="457201" y="4700345"/>
            <a:ext cx="4222976" cy="27212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231775" indent="-231775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rgbClr val="426BBA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0188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2pPr>
            <a:lvl3pPr marL="682625" indent="-220663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3pPr>
            <a:lvl4pPr marL="914400" indent="-231775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1146175" indent="-231775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en-US" sz="1200" b="1" cap="all" spc="111" dirty="0" err="1">
                <a:solidFill>
                  <a:srgbClr val="FF0000"/>
                </a:solidFill>
                <a:latin typeface="Arial Black" panose="020B0A04020102020204" pitchFamily="34" charset="0"/>
              </a:rPr>
              <a:t>CONFIDENTIAl</a:t>
            </a:r>
            <a:endParaRPr lang="en-US" sz="1200" b="1" cap="all" spc="11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302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4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09152"/>
            <a:ext cx="5638800" cy="8179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900"/>
              </a:spcBef>
              <a:buFont typeface="Wingdings" pitchFamily="2" charset="2"/>
              <a:buNone/>
              <a:defRPr sz="22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200" y="2012731"/>
            <a:ext cx="7772400" cy="160282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400" b="0" kern="0" noProof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/>
              <a:t>Click to edit Divider title style</a:t>
            </a:r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8361802" y="6552596"/>
            <a:ext cx="324998" cy="304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61680082-35D5-4A8A-A519-7B9EE47F489D}" type="slidenum">
              <a:rPr lang="en-US" sz="800" b="1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8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1" y="1179513"/>
            <a:ext cx="8229600" cy="5111750"/>
          </a:xfrm>
        </p:spPr>
        <p:txBody>
          <a:bodyPr>
            <a:noAutofit/>
          </a:bodyPr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8"/>
          <p:cNvSpPr txBox="1">
            <a:spLocks/>
          </p:cNvSpPr>
          <p:nvPr/>
        </p:nvSpPr>
        <p:spPr>
          <a:xfrm>
            <a:off x="8382001" y="6557619"/>
            <a:ext cx="304801" cy="28092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E04718E1-3EAF-4C3A-8757-5432494C808F}" type="slidenum">
              <a:rPr lang="en-US" sz="900" b="1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6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693189" y="1179515"/>
            <a:ext cx="3993614" cy="5100637"/>
          </a:xfrm>
        </p:spPr>
        <p:txBody>
          <a:bodyPr>
            <a:noAutofit/>
          </a:bodyPr>
          <a:lstStyle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5"/>
          </p:nvPr>
        </p:nvSpPr>
        <p:spPr>
          <a:xfrm>
            <a:off x="457202" y="1179515"/>
            <a:ext cx="4004727" cy="5100637"/>
          </a:xfrm>
        </p:spPr>
        <p:txBody>
          <a:bodyPr>
            <a:noAutofit/>
          </a:bodyPr>
          <a:lstStyle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8"/>
          <p:cNvSpPr txBox="1">
            <a:spLocks/>
          </p:cNvSpPr>
          <p:nvPr/>
        </p:nvSpPr>
        <p:spPr>
          <a:xfrm>
            <a:off x="6251154" y="6557619"/>
            <a:ext cx="2435646" cy="28092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093A8DC1-DA98-4EB2-8777-1E0303787159}" type="slidenum">
              <a:rPr lang="en-US" sz="900" b="1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6187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693189" y="1179517"/>
            <a:ext cx="3993614" cy="2554287"/>
          </a:xfrm>
        </p:spPr>
        <p:txBody>
          <a:bodyPr>
            <a:noAutofit/>
          </a:bodyPr>
          <a:lstStyle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5"/>
          </p:nvPr>
        </p:nvSpPr>
        <p:spPr>
          <a:xfrm>
            <a:off x="457202" y="1179517"/>
            <a:ext cx="4004727" cy="2554287"/>
          </a:xfrm>
        </p:spPr>
        <p:txBody>
          <a:bodyPr>
            <a:noAutofit/>
          </a:bodyPr>
          <a:lstStyle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8"/>
          <p:cNvSpPr txBox="1">
            <a:spLocks/>
          </p:cNvSpPr>
          <p:nvPr/>
        </p:nvSpPr>
        <p:spPr>
          <a:xfrm>
            <a:off x="6251154" y="6557619"/>
            <a:ext cx="2435646" cy="28092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093A8DC1-DA98-4EB2-8777-1E0303787159}" type="slidenum">
              <a:rPr lang="en-US" sz="900" b="1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6"/>
          </p:nvPr>
        </p:nvSpPr>
        <p:spPr>
          <a:xfrm>
            <a:off x="4693189" y="3886204"/>
            <a:ext cx="3993614" cy="2554287"/>
          </a:xfrm>
        </p:spPr>
        <p:txBody>
          <a:bodyPr>
            <a:noAutofit/>
          </a:bodyPr>
          <a:lstStyle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7"/>
          </p:nvPr>
        </p:nvSpPr>
        <p:spPr>
          <a:xfrm>
            <a:off x="457201" y="3886204"/>
            <a:ext cx="3993614" cy="2554287"/>
          </a:xfrm>
        </p:spPr>
        <p:txBody>
          <a:bodyPr>
            <a:noAutofit/>
          </a:bodyPr>
          <a:lstStyle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1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693189" y="1179517"/>
            <a:ext cx="3993614" cy="2554287"/>
          </a:xfrm>
        </p:spPr>
        <p:txBody>
          <a:bodyPr>
            <a:noAutofit/>
          </a:bodyPr>
          <a:lstStyle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5"/>
          </p:nvPr>
        </p:nvSpPr>
        <p:spPr>
          <a:xfrm>
            <a:off x="457202" y="1179514"/>
            <a:ext cx="4004727" cy="5297487"/>
          </a:xfrm>
        </p:spPr>
        <p:txBody>
          <a:bodyPr>
            <a:noAutofit/>
          </a:bodyPr>
          <a:lstStyle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8"/>
          <p:cNvSpPr txBox="1">
            <a:spLocks/>
          </p:cNvSpPr>
          <p:nvPr/>
        </p:nvSpPr>
        <p:spPr>
          <a:xfrm>
            <a:off x="6251154" y="6557619"/>
            <a:ext cx="2435646" cy="28092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093A8DC1-DA98-4EB2-8777-1E0303787159}" type="slidenum">
              <a:rPr lang="en-US" sz="900" b="1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6"/>
          </p:nvPr>
        </p:nvSpPr>
        <p:spPr>
          <a:xfrm>
            <a:off x="4693189" y="3886204"/>
            <a:ext cx="3993614" cy="2554287"/>
          </a:xfrm>
        </p:spPr>
        <p:txBody>
          <a:bodyPr>
            <a:noAutofit/>
          </a:bodyPr>
          <a:lstStyle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340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9A76D81E-EB4F-4BE9-90D0-C9F0CD01F2D4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10F94419-D309-482E-80CB-DAB09BB78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8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9C0E-4FEB-4F79-8542-4CB3FDAF47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151B-CAD4-4E68-B669-D8DC8EEE8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51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179514"/>
            <a:ext cx="8229600" cy="51001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2"/>
          <p:cNvSpPr>
            <a:spLocks noGrp="1"/>
          </p:cNvSpPr>
          <p:nvPr>
            <p:ph type="title"/>
          </p:nvPr>
        </p:nvSpPr>
        <p:spPr>
          <a:xfrm>
            <a:off x="457200" y="-784"/>
            <a:ext cx="6172200" cy="99138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9"/>
          <p:cNvSpPr txBox="1">
            <a:spLocks/>
          </p:cNvSpPr>
          <p:nvPr/>
        </p:nvSpPr>
        <p:spPr>
          <a:xfrm>
            <a:off x="6912669" y="6549838"/>
            <a:ext cx="1388125" cy="29291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©  Freddie Mac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333462" y="6561825"/>
            <a:ext cx="2922104" cy="28373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231775" indent="-231775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rgbClr val="426BBA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0188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2pPr>
            <a:lvl3pPr marL="682625" indent="-220663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3pPr>
            <a:lvl4pPr marL="914400" indent="-231775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1146175" indent="-231775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r">
              <a:buNone/>
            </a:pPr>
            <a:r>
              <a:rPr lang="en-US" sz="800" b="1" cap="all" spc="100" baseline="0" dirty="0">
                <a:solidFill>
                  <a:srgbClr val="FF0000"/>
                </a:solidFill>
              </a:rPr>
              <a:t>Confidential</a:t>
            </a:r>
          </a:p>
        </p:txBody>
      </p:sp>
      <p:sp>
        <p:nvSpPr>
          <p:cNvPr id="7" name="Footer Placeholder 9"/>
          <p:cNvSpPr txBox="1">
            <a:spLocks/>
          </p:cNvSpPr>
          <p:nvPr/>
        </p:nvSpPr>
        <p:spPr>
          <a:xfrm>
            <a:off x="457201" y="6561773"/>
            <a:ext cx="4084982" cy="29291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800" baseline="0" dirty="0">
                <a:solidFill>
                  <a:schemeClr val="bg1">
                    <a:lumMod val="50000"/>
                  </a:schemeClr>
                </a:solidFill>
              </a:rPr>
              <a:t>Economic and Housing Research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3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tabLst>
          <a:tab pos="1543012" algn="l"/>
        </a:tabLst>
        <a:defRPr sz="2200" b="1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31769" indent="-231769" algn="l" rtl="0" eaLnBrk="1" fontAlgn="base" hangingPunct="1">
        <a:lnSpc>
          <a:spcPct val="105000"/>
        </a:lnSpc>
        <a:spcBef>
          <a:spcPct val="50000"/>
        </a:spcBef>
        <a:spcAft>
          <a:spcPct val="0"/>
        </a:spcAft>
        <a:buClr>
          <a:schemeClr val="accent4"/>
        </a:buClr>
        <a:buFont typeface="Wingdings" pitchFamily="2" charset="2"/>
        <a:buChar char="§"/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461951" indent="-230182" algn="l" rtl="0" eaLnBrk="1" fontAlgn="base" hangingPunct="1">
        <a:lnSpc>
          <a:spcPct val="105000"/>
        </a:lnSpc>
        <a:spcBef>
          <a:spcPts val="800"/>
        </a:spcBef>
        <a:spcAft>
          <a:spcPct val="0"/>
        </a:spcAft>
        <a:buClr>
          <a:srgbClr val="83C937"/>
        </a:buClr>
        <a:buChar char="»"/>
        <a:defRPr sz="1200">
          <a:solidFill>
            <a:schemeClr val="tx1"/>
          </a:solidFill>
          <a:latin typeface="+mn-lt"/>
        </a:defRPr>
      </a:lvl2pPr>
      <a:lvl3pPr marL="682608" indent="-220657" algn="l" rtl="0" eaLnBrk="1" fontAlgn="base" hangingPunct="1">
        <a:lnSpc>
          <a:spcPct val="105000"/>
        </a:lnSpc>
        <a:spcBef>
          <a:spcPts val="800"/>
        </a:spcBef>
        <a:spcAft>
          <a:spcPct val="0"/>
        </a:spcAft>
        <a:buClr>
          <a:srgbClr val="83C937"/>
        </a:buClr>
        <a:buChar char="–"/>
        <a:defRPr sz="1100">
          <a:solidFill>
            <a:schemeClr val="tx1"/>
          </a:solidFill>
          <a:latin typeface="+mn-lt"/>
        </a:defRPr>
      </a:lvl3pPr>
      <a:lvl4pPr marL="914377" indent="-231769" algn="l" rtl="0" eaLnBrk="1" fontAlgn="base" hangingPunct="1">
        <a:lnSpc>
          <a:spcPct val="105000"/>
        </a:lnSpc>
        <a:spcBef>
          <a:spcPts val="800"/>
        </a:spcBef>
        <a:spcAft>
          <a:spcPct val="0"/>
        </a:spcAft>
        <a:buClr>
          <a:srgbClr val="83C937"/>
        </a:buClr>
        <a:buFont typeface="Wingdings" pitchFamily="2" charset="2"/>
        <a:buChar char="§"/>
        <a:defRPr sz="1051">
          <a:solidFill>
            <a:schemeClr val="tx1"/>
          </a:solidFill>
          <a:latin typeface="+mn-lt"/>
        </a:defRPr>
      </a:lvl4pPr>
      <a:lvl5pPr marL="1146146" indent="-231769" algn="l" rtl="0" eaLnBrk="1" fontAlgn="base" hangingPunct="1">
        <a:lnSpc>
          <a:spcPct val="105000"/>
        </a:lnSpc>
        <a:spcBef>
          <a:spcPts val="800"/>
        </a:spcBef>
        <a:spcAft>
          <a:spcPct val="0"/>
        </a:spcAft>
        <a:buClr>
          <a:srgbClr val="83C937"/>
        </a:buClr>
        <a:buFont typeface="Arial" panose="020B0604020202020204" pitchFamily="34" charset="0"/>
        <a:buChar char="•"/>
        <a:defRPr sz="900" i="1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lnSpc>
          <a:spcPct val="105000"/>
        </a:lnSpc>
        <a:spcBef>
          <a:spcPct val="5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lnSpc>
          <a:spcPct val="105000"/>
        </a:lnSpc>
        <a:spcBef>
          <a:spcPct val="5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eaLnBrk="1" fontAlgn="base" hangingPunct="1">
        <a:lnSpc>
          <a:spcPct val="105000"/>
        </a:lnSpc>
        <a:spcBef>
          <a:spcPct val="5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lnSpc>
          <a:spcPct val="105000"/>
        </a:lnSpc>
        <a:spcBef>
          <a:spcPct val="5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8811" y="296812"/>
            <a:ext cx="6172200" cy="595193"/>
          </a:xfrm>
        </p:spPr>
        <p:txBody>
          <a:bodyPr/>
          <a:lstStyle/>
          <a:p>
            <a:r>
              <a:rPr lang="en-US" dirty="0"/>
              <a:t>Exhibit 1:Summary Table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709858037"/>
              </p:ext>
            </p:extLst>
          </p:nvPr>
        </p:nvGraphicFramePr>
        <p:xfrm>
          <a:off x="922352" y="1453176"/>
          <a:ext cx="7331102" cy="4387360"/>
        </p:xfrm>
        <a:graphic>
          <a:graphicData uri="http://schemas.openxmlformats.org/drawingml/2006/table">
            <a:tbl>
              <a:tblPr firstRow="1" firstCol="1" bandRow="1"/>
              <a:tblGrid>
                <a:gridCol w="2878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3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30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3099">
                  <a:extLst>
                    <a:ext uri="{9D8B030D-6E8A-4147-A177-3AD203B41FA5}">
                      <a16:colId xmlns:a16="http://schemas.microsoft.com/office/drawing/2014/main" val="4198424152"/>
                    </a:ext>
                  </a:extLst>
                </a:gridCol>
              </a:tblGrid>
              <a:tr h="8885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1275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Summary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Arial Black"/>
                        <a:ea typeface="Times New Roman"/>
                        <a:cs typeface="Arial"/>
                      </a:endParaRPr>
                    </a:p>
                  </a:txBody>
                  <a:tcPr marL="73025" marR="73025" marT="18415" marB="546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70C0"/>
                      </a:solidFill>
                    </a:lnT>
                    <a:lnB w="12700" cmpd="sng">
                      <a:solidFill>
                        <a:srgbClr val="0070C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12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2017</a:t>
                      </a:r>
                      <a:endParaRPr lang="en-US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 marT="18415" marB="546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70C0"/>
                      </a:solidFill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12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2018</a:t>
                      </a:r>
                      <a:endParaRPr lang="en-US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 marT="18415" marB="546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70C0"/>
                      </a:solidFill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1275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2019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Arial Black"/>
                        <a:ea typeface="Times New Roman"/>
                        <a:cs typeface="Arial"/>
                      </a:endParaRPr>
                    </a:p>
                  </a:txBody>
                  <a:tcPr marL="73025" marR="73025" marT="18415" marB="546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70C0"/>
                      </a:solidFill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70C0"/>
                      </a:solidFill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4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127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30-year PMMS (%)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 marT="18415" marB="546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70C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70C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70C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70C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4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127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</a:t>
                      </a:r>
                      <a:r>
                        <a:rPr lang="en-US" sz="1200" baseline="0" dirty="0">
                          <a:effectLst/>
                        </a:rPr>
                        <a:t> home sales (M)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 marT="18415" marB="54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4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127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House price</a:t>
                      </a:r>
                      <a:r>
                        <a:rPr lang="en-US" sz="1200" baseline="0" dirty="0">
                          <a:effectLst/>
                        </a:rPr>
                        <a:t> growth (%)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 marT="18415" marB="54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4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127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</a:t>
                      </a:r>
                      <a:r>
                        <a:rPr lang="en-US" sz="1200" baseline="0" dirty="0">
                          <a:effectLst/>
                        </a:rPr>
                        <a:t> originations </a:t>
                      </a:r>
                      <a:r>
                        <a:rPr lang="en-US" sz="1200" dirty="0">
                          <a:effectLst/>
                        </a:rPr>
                        <a:t>($B)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 marT="18415" marB="54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70C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$1,810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70C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$1,646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70C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$1,672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70C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$1,669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70C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438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2814" y="0"/>
            <a:ext cx="6498404" cy="991384"/>
          </a:xfrm>
        </p:spPr>
        <p:txBody>
          <a:bodyPr/>
          <a:lstStyle/>
          <a:p>
            <a:r>
              <a:rPr lang="en-US" dirty="0">
                <a:solidFill>
                  <a:srgbClr val="777874"/>
                </a:solidFill>
              </a:rPr>
              <a:t>Exhibit 2: </a:t>
            </a:r>
            <a:r>
              <a:rPr lang="en-US" dirty="0"/>
              <a:t>Mortgage rates begin to moderate in 2019</a:t>
            </a:r>
            <a:endParaRPr lang="en-US" dirty="0">
              <a:solidFill>
                <a:srgbClr val="777874"/>
              </a:solidFill>
            </a:endParaRPr>
          </a:p>
        </p:txBody>
      </p:sp>
      <p:sp>
        <p:nvSpPr>
          <p:cNvPr id="5" name="TextBox 22"/>
          <p:cNvSpPr txBox="1"/>
          <p:nvPr/>
        </p:nvSpPr>
        <p:spPr>
          <a:xfrm>
            <a:off x="177116" y="6057809"/>
            <a:ext cx="4590743" cy="409493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Freddie Mac Primary Mortgage Market Survey® (PMMS®)</a:t>
            </a:r>
          </a:p>
          <a:p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Dashed line indicates forecasted data. 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284672" y="3500148"/>
            <a:ext cx="477411" cy="14030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en-US" sz="900" dirty="0">
                <a:solidFill>
                  <a:srgbClr val="777874"/>
                </a:solidFill>
              </a:rPr>
              <a:t>Percent</a:t>
            </a:r>
          </a:p>
          <a:p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BD9FB45-E294-4743-8083-1C6BA228A2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4410725"/>
              </p:ext>
            </p:extLst>
          </p:nvPr>
        </p:nvGraphicFramePr>
        <p:xfrm>
          <a:off x="593531" y="1074493"/>
          <a:ext cx="7855877" cy="470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5306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77874"/>
                </a:solidFill>
              </a:rPr>
              <a:t>Exhibit 3: </a:t>
            </a:r>
            <a:r>
              <a:rPr lang="en-US" dirty="0"/>
              <a:t>Home Sales expected to regain momentum despite recent dip</a:t>
            </a:r>
            <a:endParaRPr lang="en-US" dirty="0">
              <a:solidFill>
                <a:srgbClr val="777874"/>
              </a:solidFill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457200" y="6156933"/>
            <a:ext cx="5910044" cy="332424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Source: US Census Bureau, </a:t>
            </a:r>
            <a:r>
              <a:rPr lang="en-US" sz="9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Freddie Mac March 2019 Economic and Housing Research Outlook. </a:t>
            </a:r>
          </a:p>
          <a:p>
            <a:r>
              <a:rPr lang="en-US" sz="9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Dashed line indicates forecasted data</a:t>
            </a:r>
          </a:p>
          <a:p>
            <a:endParaRPr lang="en-US" sz="900" baseline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465F4F-177F-45C4-B162-D4E14D6FC8F0}"/>
              </a:ext>
            </a:extLst>
          </p:cNvPr>
          <p:cNvSpPr txBox="1"/>
          <p:nvPr/>
        </p:nvSpPr>
        <p:spPr>
          <a:xfrm rot="16200000">
            <a:off x="67484" y="3478225"/>
            <a:ext cx="925126" cy="14569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en-US" sz="900" dirty="0">
                <a:solidFill>
                  <a:srgbClr val="777874"/>
                </a:solidFill>
              </a:rPr>
              <a:t>Millions of Units</a:t>
            </a:r>
          </a:p>
          <a:p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B51170D-7EE7-4A36-B4BC-FA0CC8FA59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5144819"/>
              </p:ext>
            </p:extLst>
          </p:nvPr>
        </p:nvGraphicFramePr>
        <p:xfrm>
          <a:off x="602893" y="1134061"/>
          <a:ext cx="7846515" cy="485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1476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77874"/>
                </a:solidFill>
              </a:rPr>
              <a:t>Exhibit 4: House Price Appreciation in the U.S.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4025" y="6118968"/>
            <a:ext cx="6010102" cy="29817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fld id="{A1E8367A-28F4-4A4A-A6BF-DFA52B8EEC30}" type="TxLink">
              <a:rPr lang="en-US" sz="900">
                <a:solidFill>
                  <a:srgbClr val="262626"/>
                </a:solidFill>
                <a:cs typeface="Arial"/>
              </a:rPr>
              <a:pPr/>
              <a:t>Source: Freddie Mac House Price Index</a:t>
            </a:fld>
            <a:r>
              <a:rPr lang="en-US" sz="900" dirty="0">
                <a:solidFill>
                  <a:srgbClr val="262626"/>
                </a:solidFill>
                <a:cs typeface="Arial"/>
              </a:rPr>
              <a:t>, March 2019 Economic and Housing Research Outlook</a:t>
            </a:r>
          </a:p>
          <a:p>
            <a:r>
              <a:rPr lang="en-US" sz="9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Dashed line indicates forecasted data.  </a:t>
            </a: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900" dirty="0">
              <a:solidFill>
                <a:srgbClr val="262626"/>
              </a:solidFill>
              <a:cs typeface="Arial"/>
            </a:endParaRPr>
          </a:p>
          <a:p>
            <a:endParaRPr lang="en-US" sz="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65C3D9-6E4D-4535-999E-9CEDB4A08168}"/>
              </a:ext>
            </a:extLst>
          </p:cNvPr>
          <p:cNvSpPr txBox="1"/>
          <p:nvPr/>
        </p:nvSpPr>
        <p:spPr>
          <a:xfrm rot="16200000">
            <a:off x="148298" y="3245879"/>
            <a:ext cx="477411" cy="14030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en-US" sz="900" dirty="0">
                <a:solidFill>
                  <a:srgbClr val="777874"/>
                </a:solidFill>
              </a:rPr>
              <a:t>Percent</a:t>
            </a:r>
          </a:p>
          <a:p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BBB28EE-10FB-476D-B769-6DAB01A1BE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5954102"/>
              </p:ext>
            </p:extLst>
          </p:nvPr>
        </p:nvGraphicFramePr>
        <p:xfrm>
          <a:off x="486727" y="1089459"/>
          <a:ext cx="8076981" cy="4783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7971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77874"/>
                </a:solidFill>
              </a:rPr>
              <a:t>Exhibit 5: </a:t>
            </a:r>
            <a:r>
              <a:rPr lang="en-US" dirty="0"/>
              <a:t>Mortgage Originations likely to increase in 2019 </a:t>
            </a:r>
            <a:endParaRPr lang="en-US" dirty="0">
              <a:solidFill>
                <a:srgbClr val="777874"/>
              </a:solidFill>
            </a:endParaRPr>
          </a:p>
        </p:txBody>
      </p:sp>
      <p:sp>
        <p:nvSpPr>
          <p:cNvPr id="7" name="TextBox 1">
            <a:extLst/>
          </p:cNvPr>
          <p:cNvSpPr txBox="1"/>
          <p:nvPr/>
        </p:nvSpPr>
        <p:spPr>
          <a:xfrm>
            <a:off x="159026" y="6101963"/>
            <a:ext cx="4328719" cy="3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US" sz="900" baseline="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Freddie Mac March 2019 Economic and Housing Research Outlook</a:t>
            </a:r>
          </a:p>
          <a:p>
            <a:r>
              <a:rPr lang="en-US" sz="9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Totals may not add due to rounding</a:t>
            </a:r>
            <a:r>
              <a:rPr lang="en-US" sz="900" baseline="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* Includes only 1</a:t>
            </a:r>
            <a:r>
              <a:rPr lang="en-US" sz="900" baseline="300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9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liens</a:t>
            </a:r>
            <a:endParaRPr lang="en-US" sz="900" baseline="0" dirty="0">
              <a:solidFill>
                <a:srgbClr val="262626"/>
              </a:solidFill>
            </a:endParaRPr>
          </a:p>
          <a:p>
            <a:endParaRPr lang="en-US" sz="1100" dirty="0">
              <a:solidFill>
                <a:srgbClr val="26262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E16974-7D34-4FC1-8050-4790B59D6CE5}"/>
              </a:ext>
            </a:extLst>
          </p:cNvPr>
          <p:cNvSpPr txBox="1"/>
          <p:nvPr/>
        </p:nvSpPr>
        <p:spPr>
          <a:xfrm>
            <a:off x="159026" y="4884837"/>
            <a:ext cx="604300" cy="44527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dirty="0">
                <a:solidFill>
                  <a:srgbClr val="88BD45"/>
                </a:solidFill>
              </a:rPr>
              <a:t>Purchase ($T)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A19F81-253B-4F23-ACF8-DCBA7D37B956}"/>
              </a:ext>
            </a:extLst>
          </p:cNvPr>
          <p:cNvSpPr txBox="1"/>
          <p:nvPr/>
        </p:nvSpPr>
        <p:spPr>
          <a:xfrm>
            <a:off x="159026" y="3217909"/>
            <a:ext cx="604300" cy="44527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dirty="0">
                <a:solidFill>
                  <a:srgbClr val="00A6E2"/>
                </a:solidFill>
              </a:rPr>
              <a:t>Refi</a:t>
            </a:r>
          </a:p>
          <a:p>
            <a:pPr algn="ctr"/>
            <a:r>
              <a:rPr lang="en-US" sz="1100" dirty="0">
                <a:solidFill>
                  <a:srgbClr val="00A6E2"/>
                </a:solidFill>
              </a:rPr>
              <a:t> ($T)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B60DAF9-EBF1-47A8-82B9-775E7CF607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6070242"/>
              </p:ext>
            </p:extLst>
          </p:nvPr>
        </p:nvGraphicFramePr>
        <p:xfrm>
          <a:off x="763326" y="1079891"/>
          <a:ext cx="8221648" cy="5034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1190288"/>
      </p:ext>
    </p:extLst>
  </p:cSld>
  <p:clrMapOvr>
    <a:masterClrMapping/>
  </p:clrMapOvr>
</p:sld>
</file>

<file path=ppt/theme/theme1.xml><?xml version="1.0" encoding="utf-8"?>
<a:theme xmlns:a="http://schemas.openxmlformats.org/drawingml/2006/main" name="FM_Oct2015">
  <a:themeElements>
    <a:clrScheme name="New FM Palette">
      <a:dk1>
        <a:srgbClr val="000000"/>
      </a:dk1>
      <a:lt1>
        <a:srgbClr val="FFFFFF"/>
      </a:lt1>
      <a:dk2>
        <a:srgbClr val="0085C8"/>
      </a:dk2>
      <a:lt2>
        <a:srgbClr val="EEECE1"/>
      </a:lt2>
      <a:accent1>
        <a:srgbClr val="0070C0"/>
      </a:accent1>
      <a:accent2>
        <a:srgbClr val="88BD45"/>
      </a:accent2>
      <a:accent3>
        <a:srgbClr val="F6C700"/>
      </a:accent3>
      <a:accent4>
        <a:srgbClr val="00B0F0"/>
      </a:accent4>
      <a:accent5>
        <a:srgbClr val="E46C0A"/>
      </a:accent5>
      <a:accent6>
        <a:srgbClr val="C00000"/>
      </a:accent6>
      <a:hlink>
        <a:srgbClr val="0000FF"/>
      </a:hlink>
      <a:folHlink>
        <a:srgbClr val="00B0F0"/>
      </a:folHlink>
    </a:clrScheme>
    <a:fontScheme name="Freddie Ma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  <a:ln>
          <a:noFill/>
        </a:ln>
      </a:spPr>
      <a:bodyPr wrap="none" lIns="0" tIns="0" rIns="0" bIns="0" rtlCol="0">
        <a:noAutofit/>
      </a:bodyPr>
      <a:lstStyle>
        <a:defPPr>
          <a:defRPr dirty="0"/>
        </a:defPPr>
      </a:lstStyle>
    </a:txDef>
  </a:objectDefaults>
  <a:extraClrSchemeLst>
    <a:extraClrScheme>
      <a:clrScheme name="Freddie-Mac-New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FA500"/>
        </a:accent1>
        <a:accent2>
          <a:srgbClr val="0093DD"/>
        </a:accent2>
        <a:accent3>
          <a:srgbClr val="FFFFFF"/>
        </a:accent3>
        <a:accent4>
          <a:srgbClr val="000000"/>
        </a:accent4>
        <a:accent5>
          <a:srgbClr val="B2CFAA"/>
        </a:accent5>
        <a:accent6>
          <a:srgbClr val="0085C8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1291</TotalTime>
  <Words>221</Words>
  <Application>Microsoft Office PowerPoint</Application>
  <PresentationFormat>On-screen Show (4:3)</PresentationFormat>
  <Paragraphs>49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Times New Roman</vt:lpstr>
      <vt:lpstr>Wingdings</vt:lpstr>
      <vt:lpstr>FM_Oct2015</vt:lpstr>
      <vt:lpstr>Exhibit 1:Summary Table </vt:lpstr>
      <vt:lpstr>Exhibit 2: Mortgage rates begin to moderate in 2019</vt:lpstr>
      <vt:lpstr>Exhibit 3: Home Sales expected to regain momentum despite recent dip</vt:lpstr>
      <vt:lpstr>Exhibit 4: House Price Appreciation in the U.S.</vt:lpstr>
      <vt:lpstr>Exhibit 5: Mortgage Originations likely to increase in 2019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Sales have been picking up</dc:title>
  <dc:creator>Tucker, Andrew</dc:creator>
  <cp:lastModifiedBy>Naik, Sejal Shripad</cp:lastModifiedBy>
  <cp:revision>104</cp:revision>
  <dcterms:created xsi:type="dcterms:W3CDTF">2018-05-10T20:01:03Z</dcterms:created>
  <dcterms:modified xsi:type="dcterms:W3CDTF">2019-03-19T12:43:15Z</dcterms:modified>
</cp:coreProperties>
</file>